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.xml" ContentType="application/vnd.openxmlformats-officedocument.presentationml.notesSlid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notesSlides/notesSlide2.xml" ContentType="application/vnd.openxmlformats-officedocument.presentationml.notesSlide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notesMasterIdLst>
    <p:notesMasterId r:id="rId36"/>
  </p:notesMasterIdLst>
  <p:handoutMasterIdLst>
    <p:handoutMasterId r:id="rId37"/>
  </p:handoutMasterIdLst>
  <p:sldIdLst>
    <p:sldId id="290" r:id="rId2"/>
    <p:sldId id="256" r:id="rId3"/>
    <p:sldId id="262" r:id="rId4"/>
    <p:sldId id="263" r:id="rId5"/>
    <p:sldId id="291" r:id="rId6"/>
    <p:sldId id="264" r:id="rId7"/>
    <p:sldId id="265" r:id="rId8"/>
    <p:sldId id="266" r:id="rId9"/>
    <p:sldId id="267" r:id="rId10"/>
    <p:sldId id="281" r:id="rId11"/>
    <p:sldId id="284" r:id="rId12"/>
    <p:sldId id="274" r:id="rId13"/>
    <p:sldId id="301" r:id="rId14"/>
    <p:sldId id="271" r:id="rId15"/>
    <p:sldId id="285" r:id="rId16"/>
    <p:sldId id="292" r:id="rId17"/>
    <p:sldId id="296" r:id="rId18"/>
    <p:sldId id="297" r:id="rId19"/>
    <p:sldId id="283" r:id="rId20"/>
    <p:sldId id="293" r:id="rId21"/>
    <p:sldId id="294" r:id="rId22"/>
    <p:sldId id="308" r:id="rId23"/>
    <p:sldId id="314" r:id="rId24"/>
    <p:sldId id="269" r:id="rId25"/>
    <p:sldId id="315" r:id="rId26"/>
    <p:sldId id="316" r:id="rId27"/>
    <p:sldId id="268" r:id="rId28"/>
    <p:sldId id="317" r:id="rId29"/>
    <p:sldId id="277" r:id="rId30"/>
    <p:sldId id="278" r:id="rId31"/>
    <p:sldId id="310" r:id="rId32"/>
    <p:sldId id="307" r:id="rId33"/>
    <p:sldId id="302" r:id="rId34"/>
    <p:sldId id="276" r:id="rId35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EF9B35"/>
    <a:srgbClr val="DA17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724AE4F-80B0-4753-A6BA-913CF1A84B5D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A5EFAC4-F786-4F7B-945F-F98807D6B1D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5B9D4EC-9849-4395-B268-497A0DD36997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23781972-8436-4570-8995-E5E37F6387E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81972-8436-4570-8995-E5E37F6387E7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>
            <a:extLst>
              <a:ext uri="{FF2B5EF4-FFF2-40B4-BE49-F238E27FC236}">
                <a16:creationId xmlns:a16="http://schemas.microsoft.com/office/drawing/2014/main" id="{27E29D52-01DA-4279-AC1A-87406310FF7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>
            <a:extLst>
              <a:ext uri="{FF2B5EF4-FFF2-40B4-BE49-F238E27FC236}">
                <a16:creationId xmlns:a16="http://schemas.microsoft.com/office/drawing/2014/main" id="{2CC11023-B0DD-40C3-99B3-41769971350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22532" name="Slide Number Placeholder 3">
            <a:extLst>
              <a:ext uri="{FF2B5EF4-FFF2-40B4-BE49-F238E27FC236}">
                <a16:creationId xmlns:a16="http://schemas.microsoft.com/office/drawing/2014/main" id="{8C92D59F-9965-4FA2-B04A-FBE661CD95E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F7F01A-D699-4EAA-97D3-A1ADE892F45A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30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81972-8436-4570-8995-E5E37F6387E7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107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2DC02-1F41-4F9C-AF26-F04D8561B2DA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2C2E-D74D-46AB-A906-FABD2EA90E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048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2DC02-1F41-4F9C-AF26-F04D8561B2DA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2C2E-D74D-46AB-A906-FABD2EA90E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719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2DC02-1F41-4F9C-AF26-F04D8561B2DA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2C2E-D74D-46AB-A906-FABD2EA90E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99264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2DC02-1F41-4F9C-AF26-F04D8561B2DA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2C2E-D74D-46AB-A906-FABD2EA90E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8134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2DC02-1F41-4F9C-AF26-F04D8561B2DA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2C2E-D74D-46AB-A906-FABD2EA90E4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981956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2DC02-1F41-4F9C-AF26-F04D8561B2DA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2C2E-D74D-46AB-A906-FABD2EA90E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680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2DC02-1F41-4F9C-AF26-F04D8561B2DA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2C2E-D74D-46AB-A906-FABD2EA90E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21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2DC02-1F41-4F9C-AF26-F04D8561B2DA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2C2E-D74D-46AB-A906-FABD2EA90E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2DC02-1F41-4F9C-AF26-F04D8561B2DA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2C2E-D74D-46AB-A906-FABD2EA90E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496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2DC02-1F41-4F9C-AF26-F04D8561B2DA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2C2E-D74D-46AB-A906-FABD2EA90E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492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2DC02-1F41-4F9C-AF26-F04D8561B2DA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2C2E-D74D-46AB-A906-FABD2EA90E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62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2DC02-1F41-4F9C-AF26-F04D8561B2DA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2C2E-D74D-46AB-A906-FABD2EA90E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69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2DC02-1F41-4F9C-AF26-F04D8561B2DA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2C2E-D74D-46AB-A906-FABD2EA90E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9735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2DC02-1F41-4F9C-AF26-F04D8561B2DA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2C2E-D74D-46AB-A906-FABD2EA90E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0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2DC02-1F41-4F9C-AF26-F04D8561B2DA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2C2E-D74D-46AB-A906-FABD2EA90E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5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2DC02-1F41-4F9C-AF26-F04D8561B2DA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C2C2E-D74D-46AB-A906-FABD2EA90E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865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2DC02-1F41-4F9C-AF26-F04D8561B2DA}" type="datetimeFigureOut">
              <a:rPr lang="en-US" smtClean="0"/>
              <a:pPr/>
              <a:t>5/12/2025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C3C2C2E-D74D-46AB-A906-FABD2EA90E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6186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  <p:sldLayoutId id="2147483756" r:id="rId14"/>
    <p:sldLayoutId id="2147483757" r:id="rId15"/>
    <p:sldLayoutId id="21474837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5.xml"/><Relationship Id="rId6" Type="http://schemas.openxmlformats.org/officeDocument/2006/relationships/hyperlink" Target="mailto:skey@grandsalineisd.net" TargetMode="External"/><Relationship Id="rId5" Type="http://schemas.openxmlformats.org/officeDocument/2006/relationships/hyperlink" Target="mailto:rgoff@grandsalineisd.net" TargetMode="External"/><Relationship Id="rId4" Type="http://schemas.openxmlformats.org/officeDocument/2006/relationships/hyperlink" Target="mailto:claprade@grandsalineisd.net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2743200"/>
            <a:ext cx="5826719" cy="1646302"/>
          </a:xfrm>
        </p:spPr>
        <p:txBody>
          <a:bodyPr/>
          <a:lstStyle/>
          <a:p>
            <a:pPr algn="ctr"/>
            <a:r>
              <a:rPr lang="en-US" dirty="0"/>
              <a:t>Grand Saline High School Orientation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086600" cy="1143000"/>
          </a:xfrm>
        </p:spPr>
        <p:txBody>
          <a:bodyPr>
            <a:noAutofit/>
          </a:bodyPr>
          <a:lstStyle/>
          <a:p>
            <a:pPr algn="ctr"/>
            <a:r>
              <a:rPr lang="en-US" sz="3800" dirty="0"/>
              <a:t>Multidisciplinary Studies Endorsement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05400"/>
          </a:xfrm>
          <a:ln w="25400">
            <a:solidFill>
              <a:schemeClr val="accent1"/>
            </a:solidFill>
          </a:ln>
        </p:spPr>
        <p:txBody>
          <a:bodyPr>
            <a:noAutofit/>
          </a:bodyPr>
          <a:lstStyle/>
          <a:p>
            <a:r>
              <a:rPr lang="en-US" sz="2200" dirty="0">
                <a:solidFill>
                  <a:srgbClr val="FFFFFF"/>
                </a:solidFill>
                <a:latin typeface="+mj-lt"/>
              </a:rPr>
              <a:t>4  X  4</a:t>
            </a:r>
          </a:p>
          <a:p>
            <a:pPr lvl="1"/>
            <a:r>
              <a:rPr lang="en-US" sz="2200" dirty="0">
                <a:solidFill>
                  <a:srgbClr val="FFFFFF"/>
                </a:solidFill>
                <a:latin typeface="+mj-lt"/>
              </a:rPr>
              <a:t>4 English credits</a:t>
            </a:r>
          </a:p>
          <a:p>
            <a:pPr lvl="1"/>
            <a:r>
              <a:rPr lang="en-US" sz="2200" dirty="0">
                <a:solidFill>
                  <a:srgbClr val="FFFFFF"/>
                </a:solidFill>
                <a:latin typeface="+mj-lt"/>
              </a:rPr>
              <a:t>4 Math credits</a:t>
            </a:r>
          </a:p>
          <a:p>
            <a:pPr lvl="1"/>
            <a:r>
              <a:rPr lang="en-US" sz="2200" dirty="0">
                <a:solidFill>
                  <a:srgbClr val="FFFFFF"/>
                </a:solidFill>
                <a:latin typeface="+mj-lt"/>
              </a:rPr>
              <a:t>4 Science credits</a:t>
            </a:r>
          </a:p>
          <a:p>
            <a:pPr lvl="1"/>
            <a:r>
              <a:rPr lang="en-US" sz="2200" dirty="0">
                <a:solidFill>
                  <a:srgbClr val="FFFFFF"/>
                </a:solidFill>
                <a:latin typeface="+mj-lt"/>
              </a:rPr>
              <a:t>4 Social Studies credits</a:t>
            </a:r>
          </a:p>
          <a:p>
            <a:r>
              <a:rPr lang="en-US" sz="2200" dirty="0">
                <a:solidFill>
                  <a:srgbClr val="FFFFFF"/>
                </a:solidFill>
                <a:latin typeface="+mj-lt"/>
              </a:rPr>
              <a:t>Dual Credit</a:t>
            </a:r>
          </a:p>
          <a:p>
            <a:pPr lvl="1"/>
            <a:r>
              <a:rPr lang="en-US" sz="2200" dirty="0">
                <a:solidFill>
                  <a:srgbClr val="FFFFFF"/>
                </a:solidFill>
                <a:latin typeface="+mj-lt"/>
              </a:rPr>
              <a:t>Four  DC courses for 4 credits in English, Math, Science, Social Studies, Language other than English or Fine Arts</a:t>
            </a:r>
          </a:p>
          <a:p>
            <a:r>
              <a:rPr lang="en-US" sz="2200" dirty="0">
                <a:solidFill>
                  <a:srgbClr val="FFFFFF"/>
                </a:solidFill>
                <a:latin typeface="+mj-lt"/>
              </a:rPr>
              <a:t>Career &amp; Technical Education (CTE)</a:t>
            </a:r>
          </a:p>
          <a:p>
            <a:pPr lvl="1"/>
            <a:r>
              <a:rPr lang="en-US" sz="2200" dirty="0">
                <a:solidFill>
                  <a:srgbClr val="FFFFFF"/>
                </a:solidFill>
                <a:latin typeface="+mj-lt"/>
              </a:rPr>
              <a:t>Four advanced courses that prepare students to enter the workforce or postsecondary education</a:t>
            </a:r>
          </a:p>
        </p:txBody>
      </p:sp>
    </p:spTree>
    <p:custDataLst>
      <p:tags r:id="rId1"/>
    </p:custData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>
            <a:normAutofit/>
          </a:bodyPr>
          <a:lstStyle/>
          <a:p>
            <a:r>
              <a:rPr lang="en-US" b="1" dirty="0"/>
              <a:t>What else do I need to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2296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b="1" u="sng" dirty="0">
                <a:solidFill>
                  <a:srgbClr val="FFFFFF"/>
                </a:solidFill>
                <a:latin typeface="+mj-lt"/>
              </a:rPr>
              <a:t>Distinguished Achievement</a:t>
            </a:r>
          </a:p>
          <a:p>
            <a:pPr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</a:rPr>
              <a:t>	</a:t>
            </a:r>
            <a:r>
              <a:rPr lang="en-US" sz="2800" dirty="0">
                <a:solidFill>
                  <a:srgbClr val="FFFFFF"/>
                </a:solidFill>
                <a:latin typeface="Calibri" pitchFamily="34" charset="0"/>
              </a:rPr>
              <a:t>Successful completion of all of the following: </a:t>
            </a:r>
          </a:p>
          <a:p>
            <a:pPr>
              <a:buNone/>
            </a:pPr>
            <a:r>
              <a:rPr lang="en-US" sz="2800" dirty="0">
                <a:solidFill>
                  <a:srgbClr val="FFFFFF"/>
                </a:solidFill>
                <a:latin typeface="Calibri" pitchFamily="34" charset="0"/>
              </a:rPr>
              <a:t>	•A total of four (4) credits in mathematics which must include Algebra II </a:t>
            </a:r>
          </a:p>
          <a:p>
            <a:pPr>
              <a:buNone/>
            </a:pPr>
            <a:r>
              <a:rPr lang="en-US" sz="2800" dirty="0">
                <a:solidFill>
                  <a:srgbClr val="FFFFFF"/>
                </a:solidFill>
                <a:latin typeface="Calibri" pitchFamily="34" charset="0"/>
              </a:rPr>
              <a:t>	•A total of four (4) credits in science </a:t>
            </a:r>
          </a:p>
          <a:p>
            <a:pPr>
              <a:buNone/>
            </a:pPr>
            <a:r>
              <a:rPr lang="en-US" sz="2800" dirty="0">
                <a:solidFill>
                  <a:srgbClr val="FFFFFF"/>
                </a:solidFill>
                <a:latin typeface="Calibri" pitchFamily="34" charset="0"/>
              </a:rPr>
              <a:t>	•The curriculum requirements for at least one (1) endorsement </a:t>
            </a:r>
          </a:p>
          <a:p>
            <a:pPr>
              <a:buNone/>
            </a:pPr>
            <a:r>
              <a:rPr lang="en-US" sz="2800" dirty="0">
                <a:solidFill>
                  <a:srgbClr val="FFFFFF"/>
                </a:solidFill>
                <a:latin typeface="Calibri" pitchFamily="34" charset="0"/>
              </a:rPr>
              <a:t>		*Students must graduate at the Distinguished Level to qualify for top 10% automatic admissions to Texas public colleges and universities. </a:t>
            </a:r>
          </a:p>
          <a:p>
            <a:pPr>
              <a:buNone/>
            </a:pPr>
            <a:endParaRPr lang="en-US" dirty="0">
              <a:latin typeface="+mj-lt"/>
            </a:endParaRPr>
          </a:p>
          <a:p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/>
              <a:t>What else do I need to know?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5486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600" b="1" u="sng" dirty="0">
                <a:solidFill>
                  <a:srgbClr val="FFFFFF"/>
                </a:solidFill>
                <a:latin typeface="+mj-lt"/>
              </a:rPr>
              <a:t>Performance Acknowledgements</a:t>
            </a:r>
          </a:p>
          <a:p>
            <a:pPr>
              <a:buNone/>
            </a:pPr>
            <a:r>
              <a:rPr lang="en-US" sz="2600" dirty="0">
                <a:solidFill>
                  <a:srgbClr val="FFFFFF"/>
                </a:solidFill>
                <a:latin typeface="Calibri" pitchFamily="34" charset="0"/>
              </a:rPr>
              <a:t>Successfully completing one of the following: </a:t>
            </a:r>
          </a:p>
          <a:p>
            <a:pPr>
              <a:buNone/>
            </a:pPr>
            <a:r>
              <a:rPr lang="en-US" sz="2600" dirty="0">
                <a:solidFill>
                  <a:srgbClr val="FFFFFF"/>
                </a:solidFill>
                <a:latin typeface="Calibri" pitchFamily="34" charset="0"/>
              </a:rPr>
              <a:t>	•  12 hours in dual credit courses with a grade of A or B </a:t>
            </a:r>
          </a:p>
          <a:p>
            <a:pPr>
              <a:buNone/>
            </a:pPr>
            <a:r>
              <a:rPr lang="en-US" sz="2600" dirty="0">
                <a:solidFill>
                  <a:srgbClr val="FFFFFF"/>
                </a:solidFill>
                <a:latin typeface="Calibri" pitchFamily="34" charset="0"/>
              </a:rPr>
              <a:t>	• achieve National Merit/Commended Scholar on PSAT, SAT or the ACT </a:t>
            </a:r>
          </a:p>
          <a:p>
            <a:pPr>
              <a:buNone/>
            </a:pPr>
            <a:r>
              <a:rPr lang="en-US" sz="2600" dirty="0">
                <a:solidFill>
                  <a:srgbClr val="FFFFFF"/>
                </a:solidFill>
                <a:latin typeface="Calibri" pitchFamily="34" charset="0"/>
              </a:rPr>
              <a:t>	•  earning an industry-based license or certification</a:t>
            </a:r>
          </a:p>
          <a:p>
            <a:pPr>
              <a:buNone/>
            </a:pPr>
            <a:r>
              <a:rPr lang="en-US" sz="2600" b="1" u="sng" dirty="0">
                <a:solidFill>
                  <a:srgbClr val="FFFFFF"/>
                </a:solidFill>
              </a:rPr>
              <a:t>Credit Requirements</a:t>
            </a:r>
            <a:r>
              <a:rPr lang="en-US" sz="2600" dirty="0">
                <a:solidFill>
                  <a:srgbClr val="FFFFFF"/>
                </a:solidFill>
              </a:rPr>
              <a:t> - must be earned to advance grades</a:t>
            </a:r>
          </a:p>
          <a:p>
            <a:pPr>
              <a:buNone/>
            </a:pPr>
            <a:r>
              <a:rPr lang="en-US" sz="2600" b="1" u="sng" dirty="0">
                <a:solidFill>
                  <a:srgbClr val="FFFFFF"/>
                </a:solidFill>
              </a:rPr>
              <a:t>STAAR EOC Testing</a:t>
            </a:r>
          </a:p>
          <a:p>
            <a:pPr lvl="2"/>
            <a:r>
              <a:rPr lang="en-US" sz="2600" dirty="0">
                <a:solidFill>
                  <a:srgbClr val="FFFFFF"/>
                </a:solidFill>
              </a:rPr>
              <a:t>English 1, Algebra 1, Biology</a:t>
            </a:r>
          </a:p>
          <a:p>
            <a:pPr lvl="2"/>
            <a:r>
              <a:rPr lang="en-US" sz="2600" dirty="0">
                <a:solidFill>
                  <a:srgbClr val="FFFFFF"/>
                </a:solidFill>
              </a:rPr>
              <a:t>English 2, US History</a:t>
            </a:r>
          </a:p>
          <a:p>
            <a:pPr>
              <a:buNone/>
            </a:pPr>
            <a:endParaRPr lang="en-US" sz="2600" dirty="0">
              <a:latin typeface="Calibri" pitchFamily="34" charset="0"/>
            </a:endParaRPr>
          </a:p>
          <a:p>
            <a:pPr>
              <a:buNone/>
            </a:pPr>
            <a:endParaRPr lang="en-US" sz="2600" dirty="0"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B25701-1998-43AC-BDC4-8088DC006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" y="435637"/>
            <a:ext cx="7924801" cy="762000"/>
          </a:xfrm>
        </p:spPr>
        <p:txBody>
          <a:bodyPr/>
          <a:lstStyle/>
          <a:p>
            <a:r>
              <a:rPr lang="en-US" b="1" dirty="0"/>
              <a:t>What else do I need to know?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A5D6E-EE01-4083-BF25-4B670F068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1224287"/>
            <a:ext cx="7924801" cy="10121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200" dirty="0">
                <a:solidFill>
                  <a:schemeClr val="tx1"/>
                </a:solidFill>
              </a:rPr>
              <a:t>Attendance 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FEFDEC44-5464-42F5-A721-27DD040401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7800" y="2263886"/>
            <a:ext cx="5757671" cy="280532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 order to receive credit or a final grade for a class, a student is required to attend class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12529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90 percent 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of the days class is offered regardless of whether the student's absences are excused [see FEA] or unexcused. </a:t>
            </a:r>
            <a:r>
              <a:rPr kumimoji="0" lang="en-US" altLang="en-US" sz="2000" b="0" i="1" u="none" strike="noStrike" cap="none" normalizeH="0" baseline="0" dirty="0">
                <a:ln>
                  <a:noFill/>
                </a:ln>
                <a:solidFill>
                  <a:srgbClr val="212529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Atty. Gen. Op. JC-0398 (2001)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812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68580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How Will Students Select an Endorsement?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48200"/>
          </a:xfrm>
          <a:ln w="254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3200" u="sng" dirty="0">
                <a:solidFill>
                  <a:srgbClr val="FFFFFF"/>
                </a:solidFill>
                <a:latin typeface="Calibri" pitchFamily="34" charset="0"/>
              </a:rPr>
              <a:t>Each 8th grade student will:</a:t>
            </a:r>
          </a:p>
          <a:p>
            <a:r>
              <a:rPr lang="en-US" sz="3200" dirty="0">
                <a:solidFill>
                  <a:srgbClr val="FFFFFF"/>
                </a:solidFill>
                <a:latin typeface="Calibri" pitchFamily="34" charset="0"/>
              </a:rPr>
              <a:t>Has completed an educational plan of study (4 year plan) based on their interests 	</a:t>
            </a:r>
          </a:p>
          <a:p>
            <a:pPr lvl="2"/>
            <a:r>
              <a:rPr lang="en-US" sz="2800" dirty="0">
                <a:solidFill>
                  <a:srgbClr val="FFFFFF"/>
                </a:solidFill>
                <a:latin typeface="Calibri" pitchFamily="34" charset="0"/>
              </a:rPr>
              <a:t>the educational plan of study designates the endorsement the student will pursue</a:t>
            </a:r>
          </a:p>
          <a:p>
            <a:pPr lvl="2"/>
            <a:r>
              <a:rPr lang="en-US" sz="2800" dirty="0">
                <a:solidFill>
                  <a:srgbClr val="FFFFFF"/>
                </a:solidFill>
                <a:latin typeface="Calibri" pitchFamily="34" charset="0"/>
              </a:rPr>
              <a:t>students may earn more than one endorsement </a:t>
            </a:r>
          </a:p>
        </p:txBody>
      </p:sp>
    </p:spTree>
    <p:custDataLst>
      <p:tags r:id="rId1"/>
    </p:custData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5715000" cy="990600"/>
          </a:xfrm>
        </p:spPr>
        <p:txBody>
          <a:bodyPr>
            <a:normAutofit/>
          </a:bodyPr>
          <a:lstStyle/>
          <a:p>
            <a:r>
              <a:rPr lang="en-US" b="1" dirty="0"/>
              <a:t>College Opportunities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7990" y="914400"/>
            <a:ext cx="8421210" cy="579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u="sng" dirty="0">
                <a:solidFill>
                  <a:srgbClr val="FFFFFF"/>
                </a:solidFill>
                <a:latin typeface="+mj-lt"/>
              </a:rPr>
              <a:t>Dual Credit</a:t>
            </a:r>
          </a:p>
          <a:p>
            <a:r>
              <a:rPr lang="en-US" sz="2000" dirty="0">
                <a:solidFill>
                  <a:srgbClr val="FFFFFF"/>
                </a:solidFill>
                <a:latin typeface="+mj-lt"/>
              </a:rPr>
              <a:t>Enrolled in a college course while in high school</a:t>
            </a:r>
          </a:p>
          <a:p>
            <a:r>
              <a:rPr lang="en-US" sz="2000" dirty="0">
                <a:solidFill>
                  <a:srgbClr val="FFFFFF"/>
                </a:solidFill>
                <a:latin typeface="+mj-lt"/>
              </a:rPr>
              <a:t>Receives credit for high school and college at the same time</a:t>
            </a:r>
          </a:p>
          <a:p>
            <a:r>
              <a:rPr lang="en-US" sz="2000" dirty="0">
                <a:solidFill>
                  <a:srgbClr val="FFFFFF"/>
                </a:solidFill>
                <a:latin typeface="+mj-lt"/>
              </a:rPr>
              <a:t>Courses available to all high school students meeting TSI testing criteria</a:t>
            </a:r>
          </a:p>
          <a:p>
            <a:pPr marL="0" indent="0">
              <a:buNone/>
            </a:pPr>
            <a:endParaRPr lang="en-US" dirty="0">
              <a:solidFill>
                <a:srgbClr val="FFFFFF"/>
              </a:solidFill>
              <a:latin typeface="+mj-lt"/>
            </a:endParaRPr>
          </a:p>
          <a:p>
            <a:pPr marL="0" indent="0">
              <a:buNone/>
            </a:pPr>
            <a:r>
              <a:rPr lang="en-US" sz="3600" b="1" u="sng" dirty="0">
                <a:solidFill>
                  <a:srgbClr val="FFFFFF"/>
                </a:solidFill>
                <a:latin typeface="+mj-lt"/>
              </a:rPr>
              <a:t>TJC Promise</a:t>
            </a:r>
          </a:p>
          <a:p>
            <a:r>
              <a:rPr lang="en-US" sz="2000" dirty="0">
                <a:solidFill>
                  <a:srgbClr val="FFFFFF"/>
                </a:solidFill>
              </a:rPr>
              <a:t>Student’s in the TJC tax district have the opportunity to earn up to two years of a college education at TJC. </a:t>
            </a:r>
          </a:p>
          <a:p>
            <a:r>
              <a:rPr lang="en-US" sz="2000" dirty="0">
                <a:solidFill>
                  <a:srgbClr val="FFFFFF"/>
                </a:solidFill>
              </a:rPr>
              <a:t>Covers tuition and fees for up to two years through a combination of federal grants, TJC Scholarships, and the TJC Promise</a:t>
            </a:r>
          </a:p>
          <a:p>
            <a:r>
              <a:rPr lang="en-US" sz="2000" dirty="0">
                <a:solidFill>
                  <a:srgbClr val="FFFFFF"/>
                </a:solidFill>
              </a:rPr>
              <a:t>Creates an environment that will promote and encourage a college-going culture among families and high schools.</a:t>
            </a:r>
          </a:p>
          <a:p>
            <a:pPr>
              <a:buNone/>
            </a:pPr>
            <a:endParaRPr lang="en-US" sz="2200" dirty="0"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b="1" dirty="0"/>
              <a:t>Dual Credit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7620000" cy="5486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>
                <a:solidFill>
                  <a:srgbClr val="FFFFFF"/>
                </a:solidFill>
              </a:rPr>
              <a:t>Tyler Junior College</a:t>
            </a:r>
          </a:p>
          <a:p>
            <a:pPr lvl="1"/>
            <a:r>
              <a:rPr lang="en-US" sz="2600" dirty="0">
                <a:solidFill>
                  <a:srgbClr val="FFFFFF"/>
                </a:solidFill>
              </a:rPr>
              <a:t>Currently offer 84 hours of college courses</a:t>
            </a:r>
          </a:p>
          <a:p>
            <a:pPr lvl="1"/>
            <a:r>
              <a:rPr lang="en-US" sz="2600" dirty="0">
                <a:solidFill>
                  <a:srgbClr val="FFFFFF"/>
                </a:solidFill>
              </a:rPr>
              <a:t>Core Course Completion</a:t>
            </a:r>
          </a:p>
          <a:p>
            <a:pPr lvl="1"/>
            <a:r>
              <a:rPr lang="en-US" sz="2600" dirty="0">
                <a:solidFill>
                  <a:srgbClr val="FFFFFF"/>
                </a:solidFill>
              </a:rPr>
              <a:t>Associate Degree in General Studies</a:t>
            </a:r>
          </a:p>
          <a:p>
            <a:pPr lvl="1"/>
            <a:r>
              <a:rPr lang="en-US" sz="2600" dirty="0">
                <a:solidFill>
                  <a:srgbClr val="FFFFFF"/>
                </a:solidFill>
              </a:rPr>
              <a:t>Dual Credit Orientation Required </a:t>
            </a:r>
          </a:p>
          <a:p>
            <a:pPr marL="0" indent="0">
              <a:buNone/>
            </a:pPr>
            <a:r>
              <a:rPr lang="en-US" sz="3000" dirty="0">
                <a:solidFill>
                  <a:srgbClr val="FFFFFF"/>
                </a:solidFill>
              </a:rPr>
              <a:t>Kilgore College</a:t>
            </a:r>
          </a:p>
          <a:p>
            <a:pPr lvl="1"/>
            <a:r>
              <a:rPr lang="en-US" sz="2400" dirty="0">
                <a:solidFill>
                  <a:srgbClr val="FFFFFF"/>
                </a:solidFill>
              </a:rPr>
              <a:t>Firefighting &amp; EMT</a:t>
            </a:r>
          </a:p>
          <a:p>
            <a:pPr lvl="2"/>
            <a:r>
              <a:rPr lang="en-US" sz="2600" dirty="0">
                <a:solidFill>
                  <a:srgbClr val="FFFFFF"/>
                </a:solidFill>
              </a:rPr>
              <a:t> Fire Academy Orientation Required</a:t>
            </a:r>
          </a:p>
          <a:p>
            <a:pPr lvl="2"/>
            <a:r>
              <a:rPr lang="en-US" sz="2600" dirty="0">
                <a:solidFill>
                  <a:srgbClr val="FFFFFF"/>
                </a:solidFill>
              </a:rPr>
              <a:t> Begins 11</a:t>
            </a:r>
            <a:r>
              <a:rPr lang="en-US" sz="2600" baseline="30000" dirty="0">
                <a:solidFill>
                  <a:srgbClr val="FFFFFF"/>
                </a:solidFill>
              </a:rPr>
              <a:t>th</a:t>
            </a:r>
            <a:r>
              <a:rPr lang="en-US" sz="2600" dirty="0">
                <a:solidFill>
                  <a:srgbClr val="FFFFFF"/>
                </a:solidFill>
              </a:rPr>
              <a:t> grade year</a:t>
            </a:r>
          </a:p>
          <a:p>
            <a:pPr lvl="2"/>
            <a:r>
              <a:rPr lang="en-US" sz="2600" dirty="0">
                <a:solidFill>
                  <a:srgbClr val="FFFFFF"/>
                </a:solidFill>
              </a:rPr>
              <a:t> Taught on campus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8229600" cy="685800"/>
          </a:xfrm>
        </p:spPr>
        <p:txBody>
          <a:bodyPr>
            <a:normAutofit/>
          </a:bodyPr>
          <a:lstStyle/>
          <a:p>
            <a:r>
              <a:rPr lang="en-US" b="1" dirty="0"/>
              <a:t>TJC Promise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382000" cy="5715000"/>
          </a:xfrm>
        </p:spPr>
        <p:txBody>
          <a:bodyPr>
            <a:normAutofit lnSpcReduction="10000"/>
          </a:bodyPr>
          <a:lstStyle/>
          <a:p>
            <a:pPr lvl="1"/>
            <a:r>
              <a:rPr lang="en-US" sz="2600" dirty="0">
                <a:solidFill>
                  <a:srgbClr val="FFFFFF"/>
                </a:solidFill>
              </a:rPr>
              <a:t>Students pledge they understand The Promise criteria and will work to meet the criteria – Fall of 9</a:t>
            </a:r>
            <a:r>
              <a:rPr lang="en-US" sz="2600" baseline="30000" dirty="0">
                <a:solidFill>
                  <a:srgbClr val="FFFFFF"/>
                </a:solidFill>
              </a:rPr>
              <a:t>th</a:t>
            </a:r>
            <a:r>
              <a:rPr lang="en-US" sz="2600" dirty="0">
                <a:solidFill>
                  <a:srgbClr val="FFFFFF"/>
                </a:solidFill>
              </a:rPr>
              <a:t> grade</a:t>
            </a:r>
          </a:p>
          <a:p>
            <a:pPr lvl="1"/>
            <a:r>
              <a:rPr lang="en-US" sz="2600" dirty="0">
                <a:solidFill>
                  <a:srgbClr val="FFFFFF"/>
                </a:solidFill>
              </a:rPr>
              <a:t>of 9</a:t>
            </a:r>
            <a:r>
              <a:rPr lang="en-US" sz="2600" baseline="30000" dirty="0">
                <a:solidFill>
                  <a:srgbClr val="FFFFFF"/>
                </a:solidFill>
              </a:rPr>
              <a:t>th</a:t>
            </a:r>
            <a:r>
              <a:rPr lang="en-US" sz="2600" dirty="0">
                <a:solidFill>
                  <a:srgbClr val="FFFFFF"/>
                </a:solidFill>
              </a:rPr>
              <a:t> grade</a:t>
            </a:r>
          </a:p>
          <a:p>
            <a:pPr lvl="1"/>
            <a:r>
              <a:rPr lang="en-US" sz="2600" dirty="0">
                <a:solidFill>
                  <a:srgbClr val="FFFFFF"/>
                </a:solidFill>
              </a:rPr>
              <a:t>Academic Achievement – 80 + cumulative GPA</a:t>
            </a:r>
          </a:p>
          <a:p>
            <a:pPr lvl="1"/>
            <a:r>
              <a:rPr lang="en-US" sz="2600" dirty="0">
                <a:solidFill>
                  <a:srgbClr val="FFFFFF"/>
                </a:solidFill>
              </a:rPr>
              <a:t>Persistence (Attendance Requirement)</a:t>
            </a:r>
          </a:p>
          <a:p>
            <a:pPr lvl="2"/>
            <a:r>
              <a:rPr lang="en-US" sz="2400" dirty="0">
                <a:solidFill>
                  <a:srgbClr val="FFFFFF"/>
                </a:solidFill>
              </a:rPr>
              <a:t>5 or fewer unexcused absences spring of 9</a:t>
            </a:r>
            <a:r>
              <a:rPr lang="en-US" sz="2400" baseline="30000" dirty="0">
                <a:solidFill>
                  <a:srgbClr val="FFFFFF"/>
                </a:solidFill>
              </a:rPr>
              <a:t>th</a:t>
            </a:r>
            <a:r>
              <a:rPr lang="en-US" sz="2400" dirty="0">
                <a:solidFill>
                  <a:srgbClr val="FFFFFF"/>
                </a:solidFill>
              </a:rPr>
              <a:t> grade year</a:t>
            </a:r>
          </a:p>
          <a:p>
            <a:pPr lvl="2"/>
            <a:r>
              <a:rPr lang="en-US" sz="2400" dirty="0">
                <a:solidFill>
                  <a:srgbClr val="FFFFFF"/>
                </a:solidFill>
              </a:rPr>
              <a:t>10 or fewer unexcused absences 10</a:t>
            </a:r>
            <a:r>
              <a:rPr lang="en-US" sz="2400" baseline="30000" dirty="0">
                <a:solidFill>
                  <a:srgbClr val="FFFFFF"/>
                </a:solidFill>
              </a:rPr>
              <a:t>th</a:t>
            </a:r>
            <a:r>
              <a:rPr lang="en-US" sz="2400" dirty="0">
                <a:solidFill>
                  <a:srgbClr val="FFFFFF"/>
                </a:solidFill>
              </a:rPr>
              <a:t> – 12</a:t>
            </a:r>
            <a:r>
              <a:rPr lang="en-US" sz="2400" baseline="30000" dirty="0">
                <a:solidFill>
                  <a:srgbClr val="FFFFFF"/>
                </a:solidFill>
              </a:rPr>
              <a:t>th</a:t>
            </a:r>
            <a:r>
              <a:rPr lang="en-US" sz="2400" dirty="0">
                <a:solidFill>
                  <a:srgbClr val="FFFFFF"/>
                </a:solidFill>
              </a:rPr>
              <a:t> grades</a:t>
            </a:r>
          </a:p>
          <a:p>
            <a:pPr lvl="2"/>
            <a:r>
              <a:rPr lang="en-US" sz="2400" dirty="0">
                <a:solidFill>
                  <a:srgbClr val="FFFFFF"/>
                </a:solidFill>
              </a:rPr>
              <a:t>Advance each year</a:t>
            </a:r>
          </a:p>
          <a:p>
            <a:pPr lvl="2"/>
            <a:r>
              <a:rPr lang="en-US" sz="2400" dirty="0">
                <a:solidFill>
                  <a:srgbClr val="FFFFFF"/>
                </a:solidFill>
              </a:rPr>
              <a:t>Enroll in TJC directly after graduating high school</a:t>
            </a:r>
          </a:p>
          <a:p>
            <a:pPr lvl="1"/>
            <a:r>
              <a:rPr lang="en-US" sz="2600" dirty="0">
                <a:solidFill>
                  <a:srgbClr val="FFFFFF"/>
                </a:solidFill>
              </a:rPr>
              <a:t>Community Service</a:t>
            </a:r>
          </a:p>
          <a:p>
            <a:pPr lvl="2"/>
            <a:r>
              <a:rPr lang="en-US" sz="2400" dirty="0">
                <a:solidFill>
                  <a:srgbClr val="FFFFFF"/>
                </a:solidFill>
              </a:rPr>
              <a:t>25+ hours by April of their graduating year</a:t>
            </a:r>
          </a:p>
          <a:p>
            <a:pPr marL="914400" lvl="2" indent="0">
              <a:buNone/>
            </a:pPr>
            <a:endParaRPr lang="en-US" sz="2400" dirty="0"/>
          </a:p>
          <a:p>
            <a:pPr marL="457200" lvl="1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9116909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42752-31EC-459D-9FFD-E515DB1736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Other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D6621D-712E-4858-A8AB-952F575608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1447800"/>
            <a:ext cx="6347714" cy="4593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Mineola ISD CTE Programs</a:t>
            </a:r>
          </a:p>
          <a:p>
            <a:r>
              <a:rPr lang="en-US" sz="2400" dirty="0">
                <a:solidFill>
                  <a:srgbClr val="FFFFFF"/>
                </a:solidFill>
              </a:rPr>
              <a:t>Begins 11</a:t>
            </a:r>
            <a:r>
              <a:rPr lang="en-US" sz="2400" baseline="30000" dirty="0">
                <a:solidFill>
                  <a:srgbClr val="FFFFFF"/>
                </a:solidFill>
              </a:rPr>
              <a:t>th</a:t>
            </a:r>
            <a:r>
              <a:rPr lang="en-US" sz="2400" dirty="0">
                <a:solidFill>
                  <a:srgbClr val="FFFFFF"/>
                </a:solidFill>
              </a:rPr>
              <a:t> grade year</a:t>
            </a:r>
          </a:p>
          <a:p>
            <a:r>
              <a:rPr lang="en-US" sz="2400" dirty="0">
                <a:solidFill>
                  <a:srgbClr val="FFFFFF"/>
                </a:solidFill>
              </a:rPr>
              <a:t>AWS, OSHA, EPA &amp; more certification options</a:t>
            </a:r>
          </a:p>
          <a:p>
            <a:r>
              <a:rPr lang="en-US" sz="2400" dirty="0">
                <a:solidFill>
                  <a:srgbClr val="FFFFFF"/>
                </a:solidFill>
              </a:rPr>
              <a:t>Transportation provided</a:t>
            </a:r>
          </a:p>
          <a:p>
            <a:pPr marL="0" indent="0">
              <a:buNone/>
            </a:pPr>
            <a:endParaRPr lang="en-US" sz="2400" b="1" dirty="0">
              <a:solidFill>
                <a:srgbClr val="FFFFFF"/>
              </a:solidFill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Program Options</a:t>
            </a:r>
          </a:p>
          <a:p>
            <a:r>
              <a:rPr lang="en-US" sz="2400" dirty="0">
                <a:solidFill>
                  <a:srgbClr val="FFFFFF"/>
                </a:solidFill>
              </a:rPr>
              <a:t>Welding</a:t>
            </a:r>
          </a:p>
          <a:p>
            <a:r>
              <a:rPr lang="en-US" sz="2400" dirty="0">
                <a:solidFill>
                  <a:srgbClr val="FFFFFF"/>
                </a:solidFill>
              </a:rPr>
              <a:t>HVAC</a:t>
            </a:r>
          </a:p>
          <a:p>
            <a:r>
              <a:rPr lang="en-US" sz="2400" dirty="0">
                <a:solidFill>
                  <a:srgbClr val="FFFFFF"/>
                </a:solidFill>
              </a:rPr>
              <a:t>Automotive (coming soon)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09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5751B4E-1784-436A-A451-7BB805A69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/>
              <a:t>What else do I need to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143000"/>
            <a:ext cx="8077200" cy="5486400"/>
          </a:xfrm>
          <a:ln w="254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274320" lvl="2" indent="-274320">
              <a:buClr>
                <a:schemeClr val="accent3"/>
              </a:buClr>
              <a:buSzPct val="95000"/>
            </a:pPr>
            <a:r>
              <a:rPr lang="en-US" sz="3600" dirty="0">
                <a:solidFill>
                  <a:srgbClr val="FFFFFF"/>
                </a:solidFill>
                <a:latin typeface="+mj-lt"/>
              </a:rPr>
              <a:t>GPA (Grade Point Average) &amp; Rank</a:t>
            </a:r>
          </a:p>
          <a:p>
            <a:pPr marL="1188720" lvl="4" indent="-274320">
              <a:buClr>
                <a:schemeClr val="accent3"/>
              </a:buClr>
              <a:buSzPct val="95000"/>
            </a:pPr>
            <a:r>
              <a:rPr lang="en-US" sz="2600" dirty="0">
                <a:solidFill>
                  <a:srgbClr val="FFFFFF"/>
                </a:solidFill>
                <a:latin typeface="+mj-lt"/>
              </a:rPr>
              <a:t>Starts 9</a:t>
            </a:r>
            <a:r>
              <a:rPr lang="en-US" sz="2600" baseline="30000" dirty="0">
                <a:solidFill>
                  <a:srgbClr val="FFFFFF"/>
                </a:solidFill>
                <a:latin typeface="+mj-lt"/>
              </a:rPr>
              <a:t>th</a:t>
            </a:r>
            <a:r>
              <a:rPr lang="en-US" sz="2600" dirty="0">
                <a:solidFill>
                  <a:srgbClr val="FFFFFF"/>
                </a:solidFill>
                <a:latin typeface="+mj-lt"/>
              </a:rPr>
              <a:t> grade</a:t>
            </a:r>
          </a:p>
          <a:p>
            <a:pPr marL="1188720" lvl="4" indent="-274320">
              <a:buClr>
                <a:schemeClr val="accent3"/>
              </a:buClr>
              <a:buSzPct val="95000"/>
            </a:pPr>
            <a:r>
              <a:rPr lang="en-US" sz="2600" dirty="0">
                <a:solidFill>
                  <a:srgbClr val="FFFFFF"/>
                </a:solidFill>
                <a:latin typeface="+mj-lt"/>
              </a:rPr>
              <a:t>Determines college eligibility</a:t>
            </a:r>
          </a:p>
          <a:p>
            <a:pPr marL="1188720" lvl="4" indent="-274320">
              <a:buClr>
                <a:schemeClr val="accent3"/>
              </a:buClr>
              <a:buSzPct val="95000"/>
            </a:pPr>
            <a:r>
              <a:rPr lang="en-US" sz="2600" dirty="0">
                <a:solidFill>
                  <a:srgbClr val="FFFFFF"/>
                </a:solidFill>
                <a:latin typeface="+mj-lt"/>
              </a:rPr>
              <a:t>Calculated at the end of each semester</a:t>
            </a:r>
          </a:p>
          <a:p>
            <a:pPr marL="914400" lvl="4" indent="0">
              <a:buClr>
                <a:schemeClr val="accent3"/>
              </a:buClr>
              <a:buSzPct val="95000"/>
              <a:buNone/>
            </a:pPr>
            <a:endParaRPr lang="en-US" sz="2600" dirty="0">
              <a:solidFill>
                <a:srgbClr val="FFFFFF"/>
              </a:solidFill>
              <a:latin typeface="+mj-lt"/>
            </a:endParaRPr>
          </a:p>
          <a:p>
            <a:pPr marL="274320" lvl="2" indent="-274320">
              <a:buClr>
                <a:schemeClr val="accent3"/>
              </a:buClr>
              <a:buSzPct val="95000"/>
            </a:pPr>
            <a:r>
              <a:rPr lang="en-US" sz="3600" dirty="0">
                <a:solidFill>
                  <a:srgbClr val="FFFFFF"/>
                </a:solidFill>
                <a:latin typeface="+mj-lt"/>
              </a:rPr>
              <a:t>Automatic College Acceptance</a:t>
            </a:r>
          </a:p>
          <a:p>
            <a:pPr lvl="2"/>
            <a:r>
              <a:rPr lang="en-US" sz="2600" dirty="0">
                <a:solidFill>
                  <a:srgbClr val="FFFFFF"/>
                </a:solidFill>
                <a:latin typeface="+mj-lt"/>
              </a:rPr>
              <a:t>Top 10%</a:t>
            </a:r>
          </a:p>
          <a:p>
            <a:pPr lvl="2"/>
            <a:r>
              <a:rPr lang="en-US" sz="2600" dirty="0">
                <a:solidFill>
                  <a:srgbClr val="FFFFFF"/>
                </a:solidFill>
                <a:latin typeface="+mj-lt"/>
              </a:rPr>
              <a:t>Academic Admit</a:t>
            </a:r>
          </a:p>
          <a:p>
            <a:pPr marL="457200" lvl="1" indent="0">
              <a:buNone/>
            </a:pPr>
            <a:endParaRPr lang="en-US" dirty="0">
              <a:solidFill>
                <a:srgbClr val="FFFFFF"/>
              </a:solidFill>
              <a:latin typeface="+mj-lt"/>
            </a:endParaRPr>
          </a:p>
          <a:p>
            <a:pPr lvl="2"/>
            <a:endParaRPr lang="en-US" dirty="0">
              <a:latin typeface="+mj-lt"/>
            </a:endParaRPr>
          </a:p>
          <a:p>
            <a:pPr lvl="2">
              <a:buNone/>
            </a:pPr>
            <a:endParaRPr lang="en-US" dirty="0">
              <a:latin typeface="+mj-lt"/>
            </a:endParaRPr>
          </a:p>
          <a:p>
            <a:pPr lvl="1"/>
            <a:endParaRPr lang="en-US" dirty="0">
              <a:latin typeface="+mj-lt"/>
            </a:endParaRPr>
          </a:p>
          <a:p>
            <a:pPr>
              <a:buNone/>
            </a:pPr>
            <a:endParaRPr lang="en-US" dirty="0">
              <a:latin typeface="+mj-lt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09800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br>
              <a:rPr lang="en-US" dirty="0"/>
            </a:br>
            <a:br>
              <a:rPr lang="en-US" dirty="0"/>
            </a:br>
            <a:br>
              <a:rPr lang="en-US" sz="6200" dirty="0"/>
            </a:br>
            <a:r>
              <a:rPr lang="en-US" sz="6700" b="1" dirty="0"/>
              <a:t>Graduation Requirements</a:t>
            </a:r>
            <a:endParaRPr lang="en-US" sz="6700" dirty="0"/>
          </a:p>
        </p:txBody>
      </p:sp>
    </p:spTree>
    <p:custDataLst>
      <p:tags r:id="rId1"/>
    </p:custData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b="1" dirty="0"/>
              <a:t>What else do I need to know?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7848600" cy="5257800"/>
          </a:xfrm>
          <a:noFill/>
          <a:ln w="254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3000" dirty="0">
                <a:solidFill>
                  <a:srgbClr val="FFFFFF"/>
                </a:solidFill>
                <a:latin typeface="+mj-lt"/>
              </a:rPr>
              <a:t>Become Involved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3000" dirty="0">
                <a:solidFill>
                  <a:srgbClr val="FFFFFF"/>
                </a:solidFill>
                <a:latin typeface="+mj-lt"/>
              </a:rPr>
              <a:t>Extra-curricular activities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3000" dirty="0">
                <a:solidFill>
                  <a:srgbClr val="FFFFFF"/>
                </a:solidFill>
                <a:latin typeface="+mj-lt"/>
              </a:rPr>
              <a:t>Community service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3000" dirty="0">
                <a:solidFill>
                  <a:srgbClr val="FFFFFF"/>
                </a:solidFill>
                <a:latin typeface="+mj-lt"/>
              </a:rPr>
              <a:t>Leadership roles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3000" dirty="0">
                <a:solidFill>
                  <a:srgbClr val="FFFFFF"/>
                </a:solidFill>
                <a:latin typeface="+mj-lt"/>
              </a:rPr>
              <a:t>Summer academic programs</a:t>
            </a:r>
          </a:p>
          <a:p>
            <a:pPr>
              <a:spcAft>
                <a:spcPts val="600"/>
              </a:spcAft>
            </a:pPr>
            <a:r>
              <a:rPr lang="en-US" sz="3000" dirty="0">
                <a:solidFill>
                  <a:srgbClr val="FFFFFF"/>
                </a:solidFill>
                <a:latin typeface="+mj-lt"/>
              </a:rPr>
              <a:t>College and Career Readiness</a:t>
            </a:r>
          </a:p>
          <a:p>
            <a:pPr lvl="1">
              <a:spcAft>
                <a:spcPts val="600"/>
              </a:spcAft>
            </a:pPr>
            <a:r>
              <a:rPr lang="en-US" sz="3000" dirty="0">
                <a:solidFill>
                  <a:srgbClr val="FFFFFF"/>
                </a:solidFill>
                <a:latin typeface="+mj-lt"/>
              </a:rPr>
              <a:t>Maintain good grades</a:t>
            </a:r>
          </a:p>
          <a:p>
            <a:pPr lvl="1">
              <a:spcAft>
                <a:spcPts val="600"/>
              </a:spcAft>
            </a:pPr>
            <a:r>
              <a:rPr lang="en-US" sz="3000" dirty="0">
                <a:solidFill>
                  <a:srgbClr val="FFFFFF"/>
                </a:solidFill>
                <a:latin typeface="+mj-lt"/>
              </a:rPr>
              <a:t>College entrance exams (SAT/ACT)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3000" dirty="0">
              <a:latin typeface="+mj-lt"/>
            </a:endParaRPr>
          </a:p>
          <a:p>
            <a:pPr lvl="1"/>
            <a:endParaRPr lang="en-US" sz="3000" dirty="0">
              <a:latin typeface="+mj-lt"/>
            </a:endParaRPr>
          </a:p>
          <a:p>
            <a:endParaRPr lang="en-US" sz="3000" dirty="0">
              <a:latin typeface="+mj-l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b="1" dirty="0"/>
              <a:t>What else do I need to know?</a:t>
            </a:r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sz="half" idx="1"/>
          </p:nvPr>
        </p:nvSpPr>
        <p:spPr>
          <a:xfrm>
            <a:off x="482353" y="1295400"/>
            <a:ext cx="8382000" cy="5105400"/>
          </a:xfrm>
          <a:ln w="254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dirty="0">
                <a:solidFill>
                  <a:srgbClr val="FFFFFF"/>
                </a:solidFill>
                <a:latin typeface="+mj-lt"/>
              </a:rPr>
              <a:t>Prepare document organizer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dirty="0">
                <a:solidFill>
                  <a:srgbClr val="FFFFFF"/>
                </a:solidFill>
                <a:latin typeface="+mj-lt"/>
              </a:rPr>
              <a:t>Academic records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dirty="0">
                <a:solidFill>
                  <a:srgbClr val="FFFFFF"/>
                </a:solidFill>
                <a:latin typeface="+mj-lt"/>
              </a:rPr>
              <a:t>Activities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dirty="0">
                <a:solidFill>
                  <a:srgbClr val="FFFFFF"/>
                </a:solidFill>
                <a:latin typeface="+mj-lt"/>
              </a:rPr>
              <a:t>Awards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dirty="0">
                <a:solidFill>
                  <a:srgbClr val="FFFFFF"/>
                </a:solidFill>
                <a:latin typeface="+mj-lt"/>
              </a:rPr>
              <a:t>Google Classroom – Class of 2029</a:t>
            </a:r>
          </a:p>
          <a:p>
            <a:pPr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dirty="0">
                <a:solidFill>
                  <a:srgbClr val="FFFFFF"/>
                </a:solidFill>
                <a:latin typeface="+mj-lt"/>
              </a:rPr>
              <a:t>Remind – Class of 2029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200" dirty="0">
                <a:solidFill>
                  <a:srgbClr val="FFFFFF"/>
                </a:solidFill>
                <a:latin typeface="+mj-lt"/>
              </a:rPr>
              <a:t>Text this message: @gshs2029 to 81010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FF67668-11C9-4069-81F8-7F73A9AEB9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2590800"/>
            <a:ext cx="8229600" cy="3429001"/>
          </a:xfrm>
        </p:spPr>
        <p:txBody>
          <a:bodyPr anchor="t">
            <a:normAutofit fontScale="90000"/>
          </a:bodyPr>
          <a:lstStyle/>
          <a:p>
            <a:pPr algn="l" eaLnBrk="1" hangingPunct="1">
              <a:lnSpc>
                <a:spcPct val="150000"/>
              </a:lnSpc>
              <a:spcAft>
                <a:spcPts val="1200"/>
              </a:spcAft>
              <a:defRPr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Student/Parent Consent Form</a:t>
            </a:r>
            <a:br>
              <a:rPr lang="en-US" sz="40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</a:br>
            <a:br>
              <a:rPr lang="en-US" sz="40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</a:br>
            <a:r>
              <a:rPr lang="en-US" sz="4000" b="1" dirty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Associate Degree Checklist &amp; Course Options</a:t>
            </a:r>
            <a:br>
              <a:rPr lang="en-US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br>
              <a:rPr lang="en-US" sz="4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sz="4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316" name="TextBox 4">
            <a:extLst>
              <a:ext uri="{FF2B5EF4-FFF2-40B4-BE49-F238E27FC236}">
                <a16:creationId xmlns:a16="http://schemas.microsoft.com/office/drawing/2014/main" id="{90B17AD9-2D49-4B8B-998F-D2AC94FE2F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941388"/>
            <a:ext cx="5715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b="1" dirty="0">
                <a:solidFill>
                  <a:srgbClr val="EF9B35"/>
                </a:solidFill>
                <a:cs typeface="Arial" panose="020B0604020202020204" pitchFamily="34" charset="0"/>
              </a:rPr>
              <a:t>Dual Credit Handbook</a:t>
            </a:r>
            <a:endParaRPr lang="en-US" altLang="en-US" sz="4000" dirty="0">
              <a:solidFill>
                <a:srgbClr val="EF9B35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1F43895-9E60-47C4-A1D7-F626B9F7C4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1465" y="606675"/>
            <a:ext cx="2005335" cy="2005335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1A244-3A82-4647-98B9-CBD066E1D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8128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b="1" dirty="0">
                <a:solidFill>
                  <a:srgbClr val="EF9B35"/>
                </a:solidFill>
                <a:latin typeface="Arial" pitchFamily="34" charset="0"/>
                <a:cs typeface="Arial" pitchFamily="34" charset="0"/>
              </a:rPr>
              <a:t>Steps to Dual Credit Program</a:t>
            </a:r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C218F76F-94F1-41F1-A979-C95DB7BF3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488613"/>
            <a:ext cx="8001000" cy="5216987"/>
          </a:xfrm>
        </p:spPr>
        <p:txBody>
          <a:bodyPr>
            <a:normAutofit/>
          </a:bodyPr>
          <a:lstStyle/>
          <a:p>
            <a:pPr eaLnBrk="1" hangingPunct="1">
              <a:spcAft>
                <a:spcPts val="1800"/>
              </a:spcAft>
            </a:pPr>
            <a:r>
              <a:rPr lang="en-US" alt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Tyler Junior College as a dual credit student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Submit Student/Parent Consent Form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Meet Texas Success Initiative (TSI) Testing Requirements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z="3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Complete TJC Registration Form </a:t>
            </a:r>
            <a:r>
              <a:rPr lang="en-US" altLang="en-US" sz="3200" u="sng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semester</a:t>
            </a:r>
          </a:p>
          <a:p>
            <a:pPr eaLnBrk="1" hangingPunct="1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CDC93906-5379-435A-ACE1-3991892E1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EF9B35"/>
                </a:solidFill>
                <a:latin typeface="Arial" pitchFamily="34" charset="0"/>
                <a:cs typeface="Arial" pitchFamily="34" charset="0"/>
              </a:rPr>
              <a:t>Course Options</a:t>
            </a:r>
          </a:p>
        </p:txBody>
      </p:sp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EC884CE4-038D-4F4F-96AB-941FCB9B2F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3581400" cy="4724400"/>
          </a:xfrm>
        </p:spPr>
        <p:txBody>
          <a:bodyPr/>
          <a:lstStyle/>
          <a:p>
            <a:pPr eaLnBrk="1" hangingPunct="1">
              <a:spcAft>
                <a:spcPts val="1800"/>
              </a:spcAft>
            </a:pPr>
            <a:r>
              <a:rPr lang="en-US" alt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Academic Courses</a:t>
            </a:r>
          </a:p>
          <a:p>
            <a:pPr lvl="1" eaLnBrk="1" hangingPunct="1">
              <a:spcAft>
                <a:spcPts val="1800"/>
              </a:spcAft>
            </a:pPr>
            <a:r>
              <a:rPr lang="en-US" alt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Curriculum pg. 4</a:t>
            </a:r>
          </a:p>
          <a:p>
            <a:pPr lvl="2" eaLnBrk="1" hangingPunct="1">
              <a:spcBef>
                <a:spcPct val="0"/>
              </a:spcBef>
              <a:spcAft>
                <a:spcPts val="1800"/>
              </a:spcAft>
              <a:buFont typeface="Wingdings 2" panose="05020102010507070707" pitchFamily="18" charset="2"/>
              <a:buChar char=""/>
            </a:pPr>
            <a:r>
              <a:rPr lang="en-US" alt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40 transferable hours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CTE Courses</a:t>
            </a:r>
          </a:p>
          <a:p>
            <a:pPr lvl="1" eaLnBrk="1" hangingPunct="1">
              <a:spcAft>
                <a:spcPts val="1800"/>
              </a:spcAft>
            </a:pPr>
            <a:r>
              <a:rPr lang="en-US" alt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cost or testing requirement</a:t>
            </a:r>
          </a:p>
          <a:p>
            <a:pPr lvl="1" eaLnBrk="1" hangingPunct="1">
              <a:spcBef>
                <a:spcPct val="0"/>
              </a:spcBef>
              <a:spcAft>
                <a:spcPts val="1800"/>
              </a:spcAft>
              <a:buFontTx/>
              <a:buNone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Aft>
                <a:spcPts val="1800"/>
              </a:spcAft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6" name="TextBox 4">
            <a:extLst>
              <a:ext uri="{FF2B5EF4-FFF2-40B4-BE49-F238E27FC236}">
                <a16:creationId xmlns:a16="http://schemas.microsoft.com/office/drawing/2014/main" id="{330DC994-8C1C-4BDF-9CFE-96A70259D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14800" y="1600200"/>
            <a:ext cx="4724400" cy="5770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Aft>
                <a:spcPts val="1800"/>
              </a:spcAft>
              <a:buFont typeface="Wingdings 2" pitchFamily="18" charset="2"/>
              <a:buChar char=""/>
              <a:defRPr/>
            </a:pPr>
            <a:r>
              <a:rPr lang="en-US" sz="2400" dirty="0">
                <a:solidFill>
                  <a:srgbClr val="FFFFFF"/>
                </a:solidFill>
                <a:latin typeface="Arial" charset="0"/>
                <a:cs typeface="Arial" charset="0"/>
              </a:rPr>
              <a:t> Flexible Pathways</a:t>
            </a:r>
          </a:p>
          <a:p>
            <a:pPr eaLnBrk="1" hangingPunct="1">
              <a:spcAft>
                <a:spcPts val="1800"/>
              </a:spcAft>
              <a:buFont typeface="Wingdings 2" pitchFamily="18" charset="2"/>
              <a:buChar char=""/>
              <a:defRPr/>
            </a:pPr>
            <a:r>
              <a:rPr lang="en-US" sz="2400" dirty="0">
                <a:solidFill>
                  <a:srgbClr val="FFFFFF"/>
                </a:solidFill>
                <a:latin typeface="Arial" charset="0"/>
                <a:cs typeface="Arial" charset="0"/>
              </a:rPr>
              <a:t> Associate Degree</a:t>
            </a:r>
          </a:p>
          <a:p>
            <a:pPr lvl="1" eaLnBrk="1" hangingPunct="1">
              <a:spcAft>
                <a:spcPts val="1800"/>
              </a:spcAft>
              <a:buFont typeface="Wingdings 2" pitchFamily="18" charset="2"/>
              <a:buChar char=""/>
              <a:defRPr/>
            </a:pPr>
            <a:r>
              <a:rPr lang="en-US" sz="2400" dirty="0">
                <a:solidFill>
                  <a:srgbClr val="FFFFFF"/>
                </a:solidFill>
                <a:latin typeface="Arial" charset="0"/>
                <a:cs typeface="Arial" charset="0"/>
              </a:rPr>
              <a:t>Pros/Cons</a:t>
            </a:r>
          </a:p>
          <a:p>
            <a:pPr marL="53975" lvl="1" indent="-4763" eaLnBrk="1" hangingPunct="1">
              <a:spcAft>
                <a:spcPts val="1800"/>
              </a:spcAft>
              <a:buFont typeface="Wingdings 2" pitchFamily="18" charset="2"/>
              <a:buChar char=""/>
              <a:defRPr/>
            </a:pPr>
            <a:r>
              <a:rPr lang="en-US" sz="2400" dirty="0">
                <a:solidFill>
                  <a:srgbClr val="FFFFFF"/>
                </a:solidFill>
                <a:latin typeface="Arial" charset="0"/>
                <a:cs typeface="Arial" charset="0"/>
              </a:rPr>
              <a:t> Individualized Plans</a:t>
            </a:r>
          </a:p>
          <a:p>
            <a:pPr lvl="1" eaLnBrk="1" hangingPunct="1">
              <a:spcAft>
                <a:spcPts val="1800"/>
              </a:spcAft>
              <a:buFont typeface="Wingdings 2" pitchFamily="18" charset="2"/>
              <a:buChar char=""/>
              <a:defRPr/>
            </a:pPr>
            <a:r>
              <a:rPr lang="en-US" sz="2400" dirty="0">
                <a:solidFill>
                  <a:srgbClr val="FFFFFF"/>
                </a:solidFill>
                <a:latin typeface="Arial" charset="0"/>
                <a:cs typeface="Arial" charset="0"/>
              </a:rPr>
              <a:t>Athletes</a:t>
            </a:r>
          </a:p>
          <a:p>
            <a:pPr lvl="1" eaLnBrk="1" hangingPunct="1">
              <a:spcAft>
                <a:spcPts val="1800"/>
              </a:spcAft>
              <a:buFont typeface="Wingdings 2" pitchFamily="18" charset="2"/>
              <a:buChar char=""/>
              <a:defRPr/>
            </a:pPr>
            <a:r>
              <a:rPr lang="en-US" sz="2400" dirty="0">
                <a:solidFill>
                  <a:srgbClr val="FFFFFF"/>
                </a:solidFill>
                <a:latin typeface="Arial" charset="0"/>
                <a:cs typeface="Arial" charset="0"/>
              </a:rPr>
              <a:t>Area of interest</a:t>
            </a:r>
          </a:p>
          <a:p>
            <a:pPr eaLnBrk="1" hangingPunct="1">
              <a:spcAft>
                <a:spcPts val="1800"/>
              </a:spcAft>
              <a:buFont typeface="Wingdings 2" pitchFamily="18" charset="2"/>
              <a:buChar char=""/>
              <a:defRPr/>
            </a:pPr>
            <a:r>
              <a:rPr lang="en-US" sz="2400" dirty="0">
                <a:solidFill>
                  <a:srgbClr val="FFFFFF"/>
                </a:solidFill>
                <a:latin typeface="Arial" charset="0"/>
                <a:cs typeface="Arial" charset="0"/>
              </a:rPr>
              <a:t> Course availability &amp; changes</a:t>
            </a:r>
          </a:p>
          <a:p>
            <a:pPr eaLnBrk="1" hangingPunct="1">
              <a:spcAft>
                <a:spcPts val="1800"/>
              </a:spcAft>
              <a:buFont typeface="Wingdings 2" pitchFamily="18" charset="2"/>
              <a:buChar char=""/>
              <a:defRPr/>
            </a:pPr>
            <a:r>
              <a:rPr lang="en-US" sz="2400" dirty="0">
                <a:solidFill>
                  <a:srgbClr val="FFFFFF"/>
                </a:solidFill>
                <a:latin typeface="Arial" charset="0"/>
                <a:cs typeface="Arial" charset="0"/>
              </a:rPr>
              <a:t> Recommended timeline</a:t>
            </a:r>
          </a:p>
          <a:p>
            <a:pPr eaLnBrk="1" hangingPunct="1">
              <a:spcAft>
                <a:spcPts val="1800"/>
              </a:spcAft>
              <a:buFont typeface="Wingdings 2" pitchFamily="18" charset="2"/>
              <a:buChar char=""/>
              <a:defRPr/>
            </a:pPr>
            <a:endParaRPr lang="en-US" sz="24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endParaRPr lang="en-US" dirty="0">
              <a:latin typeface="Arial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1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1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10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 build="p"/>
      <p:bldP spid="1843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3">
            <a:extLst>
              <a:ext uri="{FF2B5EF4-FFF2-40B4-BE49-F238E27FC236}">
                <a16:creationId xmlns:a16="http://schemas.microsoft.com/office/drawing/2014/main" id="{3EEBEC37-F2AC-4309-A647-E8965FE82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33400"/>
            <a:ext cx="83058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lr>
                <a:schemeClr val="accent1"/>
              </a:buClr>
              <a:buSzPct val="70000"/>
              <a:buFont typeface="Wingdings 2" panose="05020102010507070707" pitchFamily="18" charset="2"/>
              <a:buChar char=""/>
              <a:defRPr sz="32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spcBef>
                <a:spcPts val="400"/>
              </a:spcBef>
              <a:buClr>
                <a:srgbClr val="656565"/>
              </a:buClr>
              <a:buSzPct val="100000"/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spcBef>
                <a:spcPts val="400"/>
              </a:spcBef>
              <a:buClr>
                <a:srgbClr val="656565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spcBef>
                <a:spcPts val="400"/>
              </a:spcBef>
              <a:buClr>
                <a:srgbClr val="656565"/>
              </a:buClr>
              <a:buSzPct val="100000"/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656565"/>
              </a:buClr>
              <a:buSzPct val="100000"/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656565"/>
              </a:buClr>
              <a:buSzPct val="100000"/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656565"/>
              </a:buClr>
              <a:buSzPct val="100000"/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656565"/>
              </a:buClr>
              <a:buSzPct val="100000"/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eaLnBrk="1" hangingPunct="1">
              <a:buClrTx/>
              <a:buSzTx/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16387" name="Picture 4">
            <a:extLst>
              <a:ext uri="{FF2B5EF4-FFF2-40B4-BE49-F238E27FC236}">
                <a16:creationId xmlns:a16="http://schemas.microsoft.com/office/drawing/2014/main" id="{4447B5E9-74A9-41DF-BEF8-951199A9AF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01613"/>
            <a:ext cx="8229600" cy="654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98FC3CFF-D0B7-4663-ADB3-9C95EDE36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8" y="2160590"/>
            <a:ext cx="8229601" cy="4545010"/>
          </a:xfrm>
        </p:spPr>
        <p:txBody>
          <a:bodyPr>
            <a:normAutofit/>
          </a:bodyPr>
          <a:lstStyle/>
          <a:p>
            <a:pPr eaLnBrk="1" hangingPunct="1">
              <a:spcAft>
                <a:spcPts val="1800"/>
              </a:spcAft>
            </a:pPr>
            <a:r>
              <a:rPr lang="en-US" alt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2 of the DC Handbook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GSISD pays $525 per student each semester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z="40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textbooks are provided by GSISD</a:t>
            </a:r>
          </a:p>
        </p:txBody>
      </p:sp>
      <p:sp>
        <p:nvSpPr>
          <p:cNvPr id="17411" name="TextBox 3">
            <a:extLst>
              <a:ext uri="{FF2B5EF4-FFF2-40B4-BE49-F238E27FC236}">
                <a16:creationId xmlns:a16="http://schemas.microsoft.com/office/drawing/2014/main" id="{9E4307B7-E6CC-4017-986B-CE064460FC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33400"/>
            <a:ext cx="7772400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buClr>
                <a:schemeClr val="accent1"/>
              </a:buClr>
              <a:buSzPct val="70000"/>
              <a:buFont typeface="Wingdings 2" panose="05020102010507070707" pitchFamily="18" charset="2"/>
              <a:buChar char=""/>
              <a:defRPr sz="3200">
                <a:solidFill>
                  <a:schemeClr val="tx1"/>
                </a:solidFill>
                <a:latin typeface="Rockwell" panose="02060603020205020403" pitchFamily="18" charset="0"/>
              </a:defRPr>
            </a:lvl1pPr>
            <a:lvl2pPr marL="742950" indent="-285750">
              <a:spcBef>
                <a:spcPts val="400"/>
              </a:spcBef>
              <a:buClr>
                <a:schemeClr val="accent2"/>
              </a:buClr>
              <a:buSzPct val="90000"/>
              <a:buChar char="•"/>
              <a:defRPr sz="2600">
                <a:solidFill>
                  <a:schemeClr val="tx1"/>
                </a:solidFill>
                <a:latin typeface="Rockwell" panose="02060603020205020403" pitchFamily="18" charset="0"/>
              </a:defRPr>
            </a:lvl2pPr>
            <a:lvl3pPr marL="1143000" indent="-228600">
              <a:spcBef>
                <a:spcPts val="400"/>
              </a:spcBef>
              <a:buClr>
                <a:srgbClr val="656565"/>
              </a:buClr>
              <a:buSzPct val="100000"/>
              <a:buFont typeface="Wingdings 2" panose="05020102010507070707" pitchFamily="18" charset="2"/>
              <a:buChar char=""/>
              <a:defRPr sz="2300">
                <a:solidFill>
                  <a:schemeClr val="tx1"/>
                </a:solidFill>
                <a:latin typeface="Rockwell" panose="02060603020205020403" pitchFamily="18" charset="0"/>
              </a:defRPr>
            </a:lvl3pPr>
            <a:lvl4pPr marL="1600200" indent="-228600">
              <a:spcBef>
                <a:spcPts val="400"/>
              </a:spcBef>
              <a:buClr>
                <a:srgbClr val="656565"/>
              </a:buClr>
              <a:buSzPct val="100000"/>
              <a:buFont typeface="Wingdings 2" panose="05020102010507070707" pitchFamily="18" charset="2"/>
              <a:buChar char=""/>
              <a:defRPr sz="2000">
                <a:solidFill>
                  <a:schemeClr val="tx1"/>
                </a:solidFill>
                <a:latin typeface="Rockwell" panose="02060603020205020403" pitchFamily="18" charset="0"/>
              </a:defRPr>
            </a:lvl4pPr>
            <a:lvl5pPr marL="2057400" indent="-228600">
              <a:spcBef>
                <a:spcPts val="400"/>
              </a:spcBef>
              <a:buClr>
                <a:srgbClr val="656565"/>
              </a:buClr>
              <a:buSzPct val="100000"/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Rockwell" panose="02060603020205020403" pitchFamily="18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656565"/>
              </a:buClr>
              <a:buSzPct val="100000"/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Rockwell" panose="02060603020205020403" pitchFamily="18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656565"/>
              </a:buClr>
              <a:buSzPct val="100000"/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Rockwell" panose="02060603020205020403" pitchFamily="18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656565"/>
              </a:buClr>
              <a:buSzPct val="100000"/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Rockwell" panose="02060603020205020403" pitchFamily="18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656565"/>
              </a:buClr>
              <a:buSzPct val="100000"/>
              <a:buFont typeface="Wingdings 2" panose="05020102010507070707" pitchFamily="18" charset="2"/>
              <a:buChar char=""/>
              <a:defRPr sz="1900">
                <a:solidFill>
                  <a:schemeClr val="tx1"/>
                </a:solidFill>
                <a:latin typeface="Rockwell" panose="02060603020205020403" pitchFamily="18" charset="0"/>
              </a:defRPr>
            </a:lvl9pPr>
          </a:lstStyle>
          <a:p>
            <a:pPr algn="ctr" eaLnBrk="1" hangingPunct="1">
              <a:buClrTx/>
              <a:buSzTx/>
              <a:buFontTx/>
              <a:buNone/>
            </a:pPr>
            <a:r>
              <a:rPr lang="en-US" altLang="en-US" sz="4600" b="1" dirty="0">
                <a:solidFill>
                  <a:srgbClr val="EF9B35"/>
                </a:solidFill>
                <a:latin typeface="Arial" panose="020B0604020202020204" pitchFamily="34" charset="0"/>
              </a:rPr>
              <a:t>Dual Credit Opportunities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1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1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ED406D33-0549-40B6-9F5F-A94D67EB4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152400"/>
            <a:ext cx="8229600" cy="1143000"/>
          </a:xfrm>
        </p:spPr>
        <p:txBody>
          <a:bodyPr>
            <a:normAutofit/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sz="4000" b="1" dirty="0">
                <a:solidFill>
                  <a:srgbClr val="EF9B35"/>
                </a:solidFill>
                <a:latin typeface="Arial" pitchFamily="34" charset="0"/>
                <a:cs typeface="Arial" pitchFamily="34" charset="0"/>
              </a:rPr>
              <a:t>Responsibilities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5E5267BF-38F7-4725-8CA6-DF98306A4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914400"/>
            <a:ext cx="8229600" cy="5257800"/>
          </a:xfrm>
        </p:spPr>
        <p:txBody>
          <a:bodyPr/>
          <a:lstStyle/>
          <a:p>
            <a:pPr eaLnBrk="1" hangingPunct="1">
              <a:spcAft>
                <a:spcPts val="1800"/>
              </a:spcAft>
            </a:pPr>
            <a:r>
              <a:rPr lang="en-US" alt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Maturity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Attendance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Initiative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Learner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Academic Integrity</a:t>
            </a:r>
          </a:p>
          <a:p>
            <a:pPr eaLnBrk="1" hangingPunct="1">
              <a:spcAft>
                <a:spcPts val="1800"/>
              </a:spcAft>
            </a:pPr>
            <a:r>
              <a:rPr lang="en-US" alt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How is College Different from High School (Adapted from SMU, A-LEC Center) pg. 6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 sz="3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1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7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1899F-B8DE-4CB2-A5E8-F25213593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"/>
            <a:ext cx="6347713" cy="13208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4000" b="1" dirty="0">
                <a:solidFill>
                  <a:srgbClr val="EF9B35"/>
                </a:solidFill>
                <a:latin typeface="Arial" pitchFamily="34" charset="0"/>
                <a:cs typeface="Arial" pitchFamily="34" charset="0"/>
              </a:rPr>
              <a:t>Responsibilities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9B220-A434-4328-B6BA-383BBCE6A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7734300" cy="5211762"/>
          </a:xfrm>
        </p:spPr>
        <p:txBody>
          <a:bodyPr>
            <a:normAutofit lnSpcReduction="10000"/>
          </a:bodyPr>
          <a:lstStyle/>
          <a:p>
            <a:pPr eaLnBrk="1" hangingPunct="1">
              <a:spcAft>
                <a:spcPts val="600"/>
              </a:spcAft>
            </a:pPr>
            <a:r>
              <a:rPr lang="en-US" alt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Grades (pgs. 2, 4 &amp; 5)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GPA</a:t>
            </a:r>
          </a:p>
          <a:p>
            <a:pPr eaLnBrk="1" hangingPunct="1">
              <a:spcAft>
                <a:spcPts val="600"/>
              </a:spcAft>
            </a:pPr>
            <a:r>
              <a:rPr lang="en-US" alt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Failures &amp; Drops (pg. 2)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Fees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Long term academic consequences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failing grades and/or drops</a:t>
            </a:r>
          </a:p>
          <a:p>
            <a:pPr eaLnBrk="1" hangingPunct="1">
              <a:spcAft>
                <a:spcPts val="600"/>
              </a:spcAft>
            </a:pPr>
            <a:r>
              <a:rPr lang="en-US" alt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Academic Standing &amp; Probation</a:t>
            </a:r>
          </a:p>
          <a:p>
            <a:pPr eaLnBrk="1" hangingPunct="1">
              <a:spcAft>
                <a:spcPts val="600"/>
              </a:spcAft>
            </a:pPr>
            <a:r>
              <a:rPr lang="en-US" alt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Drop Request Forms 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GSHS (pg. 9)</a:t>
            </a:r>
          </a:p>
          <a:p>
            <a:pPr lvl="1" eaLnBrk="1" hangingPunct="1">
              <a:spcAft>
                <a:spcPts val="600"/>
              </a:spcAft>
            </a:pPr>
            <a:r>
              <a:rPr lang="en-US" alt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TJC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BE20D5-704A-4F73-9B6B-B1AC8B96A6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25438"/>
            <a:ext cx="6347714" cy="13208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b="1" dirty="0">
                <a:solidFill>
                  <a:srgbClr val="EF9B35"/>
                </a:solidFill>
                <a:latin typeface="Arial" pitchFamily="34" charset="0"/>
                <a:cs typeface="Arial" pitchFamily="34" charset="0"/>
              </a:rPr>
              <a:t>Texas Success Initiative Assessment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C103223E-3E7C-4050-84EF-EBC5A953E5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46238"/>
            <a:ext cx="7924800" cy="4525962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spcAft>
                <a:spcPts val="2400"/>
              </a:spcAft>
            </a:pPr>
            <a:r>
              <a:rPr lang="en-US" altLang="en-US" sz="2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1 of DC Handbook</a:t>
            </a:r>
          </a:p>
          <a:p>
            <a:pPr eaLnBrk="1" hangingPunct="1">
              <a:spcAft>
                <a:spcPts val="2400"/>
              </a:spcAft>
            </a:pPr>
            <a:r>
              <a:rPr lang="en-US" altLang="en-US" sz="2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Placement test for college courses</a:t>
            </a:r>
          </a:p>
          <a:p>
            <a:pPr eaLnBrk="1" hangingPunct="1">
              <a:spcAft>
                <a:spcPts val="2400"/>
              </a:spcAft>
            </a:pPr>
            <a:r>
              <a:rPr lang="en-US" altLang="en-US" sz="2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Reading &amp; Writing Section</a:t>
            </a:r>
          </a:p>
          <a:p>
            <a:pPr eaLnBrk="1" hangingPunct="1">
              <a:spcAft>
                <a:spcPts val="2400"/>
              </a:spcAft>
            </a:pPr>
            <a:r>
              <a:rPr lang="en-US" altLang="en-US" sz="2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 Section </a:t>
            </a:r>
          </a:p>
          <a:p>
            <a:pPr eaLnBrk="1" hangingPunct="1">
              <a:spcAft>
                <a:spcPts val="2400"/>
              </a:spcAft>
            </a:pPr>
            <a:r>
              <a:rPr lang="en-US" altLang="en-US" sz="2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GSHS – Testing Site</a:t>
            </a:r>
          </a:p>
          <a:p>
            <a:pPr eaLnBrk="1" hangingPunct="1">
              <a:spcAft>
                <a:spcPts val="2400"/>
              </a:spcAft>
            </a:pPr>
            <a:r>
              <a:rPr lang="en-US" altLang="en-US" sz="2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Initial Testing – Free</a:t>
            </a:r>
          </a:p>
          <a:p>
            <a:pPr lvl="1" eaLnBrk="1" hangingPunct="1">
              <a:spcAft>
                <a:spcPts val="2400"/>
              </a:spcAft>
            </a:pPr>
            <a:r>
              <a:rPr lang="en-US" altLang="en-US" sz="26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Retesting fee not to exceed $5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60538"/>
            <a:ext cx="66294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700" b="1" dirty="0"/>
              <a:t>Foundation High School Program  </a:t>
            </a:r>
            <a:endParaRPr lang="en-US" sz="4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724" y="1592062"/>
            <a:ext cx="8229600" cy="5342138"/>
          </a:xfrm>
        </p:spPr>
        <p:txBody>
          <a:bodyPr>
            <a:normAutofit fontScale="32500" lnSpcReduction="20000"/>
          </a:bodyPr>
          <a:lstStyle/>
          <a:p>
            <a:endParaRPr lang="en-US" dirty="0"/>
          </a:p>
          <a:p>
            <a:pPr>
              <a:buNone/>
            </a:pPr>
            <a:r>
              <a:rPr lang="en-US" sz="10200" b="1" dirty="0">
                <a:solidFill>
                  <a:srgbClr val="FFFFFF"/>
                </a:solidFill>
                <a:latin typeface="Calibri" pitchFamily="34" charset="0"/>
              </a:rPr>
              <a:t>4 credits in English Language Arts </a:t>
            </a:r>
          </a:p>
          <a:p>
            <a:pPr>
              <a:buNone/>
            </a:pPr>
            <a:r>
              <a:rPr lang="en-US" sz="10200" b="1" dirty="0">
                <a:solidFill>
                  <a:srgbClr val="FFFFFF"/>
                </a:solidFill>
                <a:latin typeface="Calibri" pitchFamily="34" charset="0"/>
              </a:rPr>
              <a:t>3 credits in Mathematics </a:t>
            </a:r>
            <a:endParaRPr lang="en-US" sz="4800" dirty="0">
              <a:solidFill>
                <a:srgbClr val="FFFFFF"/>
              </a:solidFill>
              <a:latin typeface="Calibri" pitchFamily="34" charset="0"/>
            </a:endParaRPr>
          </a:p>
          <a:p>
            <a:pPr>
              <a:buNone/>
            </a:pPr>
            <a:r>
              <a:rPr lang="en-US" sz="10200" b="1" dirty="0">
                <a:solidFill>
                  <a:srgbClr val="FFFFFF"/>
                </a:solidFill>
                <a:latin typeface="Calibri" pitchFamily="34" charset="0"/>
              </a:rPr>
              <a:t>3 credits in Science </a:t>
            </a:r>
            <a:endParaRPr lang="en-US" sz="4800" dirty="0">
              <a:solidFill>
                <a:srgbClr val="FFFFFF"/>
              </a:solidFill>
              <a:latin typeface="Calibri" pitchFamily="34" charset="0"/>
            </a:endParaRPr>
          </a:p>
          <a:p>
            <a:pPr>
              <a:buNone/>
            </a:pPr>
            <a:r>
              <a:rPr lang="en-US" sz="10200" b="1" dirty="0">
                <a:solidFill>
                  <a:srgbClr val="FFFFFF"/>
                </a:solidFill>
                <a:latin typeface="Calibri" pitchFamily="34" charset="0"/>
              </a:rPr>
              <a:t>3 credits in Social Studies </a:t>
            </a:r>
            <a:r>
              <a:rPr lang="en-US" sz="4800" dirty="0">
                <a:solidFill>
                  <a:srgbClr val="FFFFFF"/>
                </a:solidFill>
                <a:latin typeface="Calibri" pitchFamily="34" charset="0"/>
              </a:rPr>
              <a:t>	</a:t>
            </a:r>
          </a:p>
          <a:p>
            <a:pPr>
              <a:buNone/>
            </a:pPr>
            <a:r>
              <a:rPr lang="en-US" sz="10200" b="1" dirty="0">
                <a:solidFill>
                  <a:srgbClr val="FFFFFF"/>
                </a:solidFill>
                <a:latin typeface="Calibri" pitchFamily="34" charset="0"/>
              </a:rPr>
              <a:t>2 credits in Languages Other than English </a:t>
            </a:r>
            <a:endParaRPr lang="en-US" sz="4800" b="1" dirty="0">
              <a:solidFill>
                <a:srgbClr val="FFFFFF"/>
              </a:solidFill>
              <a:latin typeface="Calibri" pitchFamily="34" charset="0"/>
            </a:endParaRPr>
          </a:p>
          <a:p>
            <a:pPr>
              <a:buNone/>
            </a:pPr>
            <a:r>
              <a:rPr lang="en-US" sz="10200" b="1" dirty="0">
                <a:solidFill>
                  <a:srgbClr val="FFFFFF"/>
                </a:solidFill>
                <a:latin typeface="Calibri" pitchFamily="34" charset="0"/>
              </a:rPr>
              <a:t>1 credit in Fine Arts</a:t>
            </a:r>
            <a:endParaRPr lang="en-US" sz="4800" dirty="0">
              <a:solidFill>
                <a:srgbClr val="FFFFFF"/>
              </a:solidFill>
              <a:latin typeface="Calibri" pitchFamily="34" charset="0"/>
            </a:endParaRPr>
          </a:p>
          <a:p>
            <a:pPr>
              <a:buNone/>
            </a:pPr>
            <a:r>
              <a:rPr lang="en-US" sz="10200" b="1" dirty="0">
                <a:solidFill>
                  <a:srgbClr val="FFFFFF"/>
                </a:solidFill>
                <a:latin typeface="Calibri" pitchFamily="34" charset="0"/>
              </a:rPr>
              <a:t>1 credit in PE</a:t>
            </a:r>
            <a:endParaRPr lang="en-US" sz="4800" dirty="0">
              <a:solidFill>
                <a:srgbClr val="FFFFFF"/>
              </a:solidFill>
              <a:latin typeface="Calibri" pitchFamily="34" charset="0"/>
            </a:endParaRPr>
          </a:p>
          <a:p>
            <a:pPr>
              <a:buNone/>
            </a:pPr>
            <a:r>
              <a:rPr lang="en-US" sz="10200" b="1" dirty="0">
                <a:solidFill>
                  <a:srgbClr val="FFFFFF"/>
                </a:solidFill>
                <a:latin typeface="Calibri" pitchFamily="34" charset="0"/>
              </a:rPr>
              <a:t>5 credits in electives </a:t>
            </a:r>
          </a:p>
          <a:p>
            <a:pPr>
              <a:buNone/>
            </a:pPr>
            <a:r>
              <a:rPr lang="en-US" sz="10200" dirty="0">
                <a:solidFill>
                  <a:srgbClr val="FFFFFF"/>
                </a:solidFill>
                <a:latin typeface="Calibri" pitchFamily="34" charset="0"/>
              </a:rPr>
              <a:t>					</a:t>
            </a:r>
            <a:r>
              <a:rPr lang="en-US" sz="16800" dirty="0">
                <a:solidFill>
                  <a:srgbClr val="FFFFFF"/>
                </a:solidFill>
                <a:latin typeface="Calibri" pitchFamily="34" charset="0"/>
              </a:rPr>
              <a:t>(22 Total Credits) </a:t>
            </a:r>
          </a:p>
        </p:txBody>
      </p:sp>
    </p:spTree>
    <p:custDataLst>
      <p:tags r:id="rId1"/>
    </p:custData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89DC209-1C2D-41CB-AE6D-FEAA43C06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b="1" dirty="0">
                <a:solidFill>
                  <a:srgbClr val="EF9B35"/>
                </a:solidFill>
                <a:latin typeface="Arial" pitchFamily="34" charset="0"/>
                <a:cs typeface="Arial" pitchFamily="34" charset="0"/>
              </a:rPr>
              <a:t>Forms</a:t>
            </a:r>
          </a:p>
        </p:txBody>
      </p:sp>
      <p:sp>
        <p:nvSpPr>
          <p:cNvPr id="17411" name="Content Placeholder 5">
            <a:extLst>
              <a:ext uri="{FF2B5EF4-FFF2-40B4-BE49-F238E27FC236}">
                <a16:creationId xmlns:a16="http://schemas.microsoft.com/office/drawing/2014/main" id="{72162482-8C12-4C75-8498-3ED8A7CC6B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4830763"/>
          </a:xfrm>
        </p:spPr>
        <p:txBody>
          <a:bodyPr>
            <a:normAutofit fontScale="92500" lnSpcReduction="20000"/>
          </a:bodyPr>
          <a:lstStyle/>
          <a:p>
            <a:pPr eaLnBrk="1" hangingPunct="1"/>
            <a:r>
              <a:rPr lang="en-US" alt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Student/Parent Agreement (pg. 10)</a:t>
            </a:r>
          </a:p>
          <a:p>
            <a:pPr lvl="1" eaLnBrk="1" hangingPunct="1"/>
            <a:r>
              <a:rPr lang="en-US" alt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</a:p>
          <a:p>
            <a:pPr lvl="1" eaLnBrk="1" hangingPunct="1"/>
            <a:r>
              <a:rPr lang="en-US" alt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 &amp; Return</a:t>
            </a:r>
          </a:p>
          <a:p>
            <a:pPr eaLnBrk="1" hangingPunct="1"/>
            <a:endParaRPr lang="en-US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Probation Contract (pg. 8)</a:t>
            </a:r>
          </a:p>
          <a:p>
            <a:pPr eaLnBrk="1" hangingPunct="1"/>
            <a:endParaRPr lang="en-US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Withdrawal/Drop Request (pg.9)</a:t>
            </a:r>
          </a:p>
          <a:p>
            <a:pPr lvl="2" eaLnBrk="1" hangingPunct="1"/>
            <a:endParaRPr lang="en-US" altLang="en-US" sz="18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 Partnerships Student/Parent Consent Form (TJC Form) </a:t>
            </a:r>
          </a:p>
          <a:p>
            <a:pPr lvl="1" eaLnBrk="1" hangingPunct="1"/>
            <a:r>
              <a:rPr lang="en-US" alt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</a:t>
            </a:r>
          </a:p>
          <a:p>
            <a:pPr lvl="1" eaLnBrk="1" hangingPunct="1"/>
            <a:r>
              <a:rPr lang="en-US" alt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Sign &amp; Return</a:t>
            </a:r>
          </a:p>
          <a:p>
            <a:pPr eaLnBrk="1" hangingPunct="1"/>
            <a:endParaRPr lang="en-US" altLang="en-US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eaLnBrk="1" hangingPunct="1"/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10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10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174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4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6" dur="500"/>
                                        <p:tgtEl>
                                          <p:spTgt spid="174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79474305-6881-4549-93C6-B29AFF4BE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rgbClr val="EF9B35"/>
                </a:solidFill>
                <a:latin typeface="Arial" pitchFamily="34" charset="0"/>
                <a:cs typeface="Arial" pitchFamily="34" charset="0"/>
              </a:rPr>
              <a:t>Transferring Courses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4B34DD71-6DE3-4314-A72D-25353F5562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76400"/>
            <a:ext cx="6347714" cy="42672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Aft>
                <a:spcPts val="3000"/>
              </a:spcAft>
            </a:pPr>
            <a:r>
              <a:rPr lang="en-US" alt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University Discretion vs State Requirement</a:t>
            </a:r>
          </a:p>
          <a:p>
            <a:pPr eaLnBrk="1" hangingPunct="1">
              <a:spcAft>
                <a:spcPts val="3000"/>
              </a:spcAft>
            </a:pPr>
            <a:r>
              <a:rPr lang="en-US" alt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Degree Plan Requirements</a:t>
            </a:r>
          </a:p>
          <a:p>
            <a:pPr eaLnBrk="1" hangingPunct="1">
              <a:spcAft>
                <a:spcPts val="3000"/>
              </a:spcAft>
            </a:pPr>
            <a:r>
              <a:rPr lang="en-US" alt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Texas Common Course Numbering System</a:t>
            </a:r>
          </a:p>
          <a:p>
            <a:pPr eaLnBrk="1" hangingPunct="1">
              <a:spcAft>
                <a:spcPts val="3000"/>
              </a:spcAft>
              <a:buFont typeface="Wingdings 2" panose="05020102010507070707" pitchFamily="18" charset="2"/>
              <a:buNone/>
            </a:pPr>
            <a:r>
              <a:rPr lang="en-US" alt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www.tccns.org</a:t>
            </a:r>
          </a:p>
          <a:p>
            <a:pPr eaLnBrk="1" hangingPunct="1">
              <a:spcAft>
                <a:spcPts val="3000"/>
              </a:spcAft>
            </a:pPr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en-US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9347A-6D35-45F6-BF23-C5FF51BC7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24579" name="Content Placeholder 3">
            <a:extLst>
              <a:ext uri="{FF2B5EF4-FFF2-40B4-BE49-F238E27FC236}">
                <a16:creationId xmlns:a16="http://schemas.microsoft.com/office/drawing/2014/main" id="{6498D672-6ABA-44E6-87EB-5D460F13E00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28575" y="46038"/>
            <a:ext cx="9172575" cy="6789737"/>
          </a:xfrm>
          <a:noFill/>
        </p:spPr>
      </p:pic>
    </p:spTree>
    <p:custDataLst>
      <p:tags r:id="rId1"/>
    </p:custData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854404-B0B4-426F-8930-FB4445BDE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b="1" dirty="0">
                <a:solidFill>
                  <a:srgbClr val="EF9B35"/>
                </a:solidFill>
                <a:latin typeface="Arial" pitchFamily="34" charset="0"/>
                <a:cs typeface="Arial" pitchFamily="34" charset="0"/>
              </a:rPr>
              <a:t>What’s Next?</a:t>
            </a:r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3DD697CF-49D3-4133-A3CB-2F577DF3AC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488613"/>
            <a:ext cx="6347714" cy="3880773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en-US" alt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Student/Parent Agreement Form</a:t>
            </a:r>
          </a:p>
          <a:p>
            <a:pPr>
              <a:spcAft>
                <a:spcPts val="1800"/>
              </a:spcAft>
            </a:pPr>
            <a:r>
              <a:rPr lang="en-US" alt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TJC Student/Parent Consent Form</a:t>
            </a:r>
          </a:p>
          <a:p>
            <a:pPr>
              <a:spcAft>
                <a:spcPts val="1800"/>
              </a:spcAft>
            </a:pPr>
            <a:r>
              <a:rPr lang="en-US" alt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Apply to TJC w/ HS Counseling Department</a:t>
            </a:r>
          </a:p>
          <a:p>
            <a:pPr>
              <a:spcAft>
                <a:spcPts val="1800"/>
              </a:spcAft>
            </a:pPr>
            <a:r>
              <a:rPr lang="en-US" alt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Register w/ HS Counseling Department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3000" dirty="0">
                <a:solidFill>
                  <a:srgbClr val="FFFFFF"/>
                </a:solidFill>
                <a:latin typeface="Trebuchet MS" panose="020B0603020202020204" pitchFamily="34" charset="0"/>
                <a:cs typeface="Arial" pitchFamily="34" charset="0"/>
              </a:rPr>
              <a:t>For questions, please contact the school office.</a:t>
            </a:r>
          </a:p>
          <a:p>
            <a:pPr algn="ctr">
              <a:buNone/>
            </a:pPr>
            <a:endParaRPr lang="en-US" sz="1100" dirty="0">
              <a:solidFill>
                <a:srgbClr val="FFFFFF"/>
              </a:solidFill>
              <a:latin typeface="Trebuchet MS" panose="020B0603020202020204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3000" dirty="0">
                <a:solidFill>
                  <a:srgbClr val="FFFFFF"/>
                </a:solidFill>
                <a:latin typeface="Trebuchet MS" panose="020B0603020202020204" pitchFamily="34" charset="0"/>
                <a:cs typeface="Arial" pitchFamily="34" charset="0"/>
              </a:rPr>
              <a:t>Grand Saline Middle School</a:t>
            </a:r>
          </a:p>
          <a:p>
            <a:pPr algn="ctr">
              <a:buNone/>
            </a:pPr>
            <a:r>
              <a:rPr lang="en-US" sz="3000" dirty="0">
                <a:solidFill>
                  <a:srgbClr val="FFFFFF"/>
                </a:solidFill>
                <a:latin typeface="Trebuchet MS" panose="020B0603020202020204" pitchFamily="34" charset="0"/>
                <a:cs typeface="Arial" pitchFamily="34" charset="0"/>
              </a:rPr>
              <a:t>903-962-7537</a:t>
            </a:r>
          </a:p>
          <a:p>
            <a:pPr algn="ctr">
              <a:buNone/>
            </a:pPr>
            <a:endParaRPr lang="en-US" sz="1100" dirty="0">
              <a:solidFill>
                <a:srgbClr val="FFFFFF"/>
              </a:solidFill>
              <a:latin typeface="Trebuchet MS" panose="020B0603020202020204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3000" dirty="0">
                <a:solidFill>
                  <a:srgbClr val="FFFFFF"/>
                </a:solidFill>
                <a:latin typeface="Trebuchet MS" panose="020B0603020202020204" pitchFamily="34" charset="0"/>
                <a:cs typeface="Arial" pitchFamily="34" charset="0"/>
              </a:rPr>
              <a:t>Grand Saline High School</a:t>
            </a:r>
          </a:p>
          <a:p>
            <a:pPr algn="ctr">
              <a:buNone/>
            </a:pPr>
            <a:r>
              <a:rPr lang="en-US" sz="3000" dirty="0">
                <a:solidFill>
                  <a:srgbClr val="FFFFFF"/>
                </a:solidFill>
                <a:latin typeface="Trebuchet MS" panose="020B0603020202020204" pitchFamily="34" charset="0"/>
                <a:cs typeface="Arial" pitchFamily="34" charset="0"/>
              </a:rPr>
              <a:t>903-962-7533</a:t>
            </a:r>
          </a:p>
          <a:p>
            <a:pPr algn="ctr">
              <a:buNone/>
            </a:pPr>
            <a:endParaRPr lang="en-US" sz="2000" dirty="0">
              <a:solidFill>
                <a:srgbClr val="FFFFFF"/>
              </a:solidFill>
              <a:latin typeface="Trebuchet MS" panose="020B0603020202020204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2400" dirty="0">
                <a:solidFill>
                  <a:srgbClr val="FFFFFF"/>
                </a:solidFill>
                <a:latin typeface="Trebuchet MS" panose="020B0603020202020204" pitchFamily="34" charset="0"/>
                <a:cs typeface="Arial" pitchFamily="34" charset="0"/>
              </a:rPr>
              <a:t>Caroline LaPrade, GSMS Counselor</a:t>
            </a:r>
          </a:p>
          <a:p>
            <a:pPr algn="ctr">
              <a:buNone/>
            </a:pPr>
            <a:r>
              <a:rPr lang="en-US" sz="2400" dirty="0">
                <a:solidFill>
                  <a:srgbClr val="FFFFFF"/>
                </a:solidFill>
                <a:latin typeface="Trebuchet MS" panose="020B0603020202020204" pitchFamily="34" charset="0"/>
                <a:cs typeface="Arial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claprade@grandsalineisd.net</a:t>
            </a:r>
            <a:endParaRPr lang="en-US" sz="2400" dirty="0">
              <a:solidFill>
                <a:srgbClr val="FFFFFF"/>
              </a:solidFill>
              <a:latin typeface="Trebuchet MS" panose="020B0603020202020204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2400" dirty="0">
                <a:solidFill>
                  <a:srgbClr val="FFFFFF"/>
                </a:solidFill>
                <a:latin typeface="Trebuchet MS" panose="020B0603020202020204" pitchFamily="34" charset="0"/>
                <a:cs typeface="Arial" pitchFamily="34" charset="0"/>
              </a:rPr>
              <a:t>Robin Goff, GSHS Counselor</a:t>
            </a:r>
          </a:p>
          <a:p>
            <a:pPr algn="ctr">
              <a:buNone/>
            </a:pPr>
            <a:r>
              <a:rPr lang="en-US" sz="2400" dirty="0">
                <a:solidFill>
                  <a:srgbClr val="FFFFFF"/>
                </a:solidFill>
                <a:latin typeface="Trebuchet MS" panose="020B0603020202020204" pitchFamily="34" charset="0"/>
                <a:cs typeface="Arial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rgoff@grandsalineisd.net</a:t>
            </a:r>
            <a:endParaRPr lang="en-US" sz="2400" dirty="0">
              <a:solidFill>
                <a:srgbClr val="FFFFFF"/>
              </a:solidFill>
              <a:latin typeface="Trebuchet MS" panose="020B0603020202020204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2400" dirty="0">
                <a:solidFill>
                  <a:srgbClr val="FFFFFF"/>
                </a:solidFill>
                <a:latin typeface="Trebuchet MS" panose="020B0603020202020204" pitchFamily="34" charset="0"/>
                <a:cs typeface="Arial" pitchFamily="34" charset="0"/>
              </a:rPr>
              <a:t>Stephanie Key, GSHS Student Support Coordinator</a:t>
            </a:r>
          </a:p>
          <a:p>
            <a:pPr algn="ctr">
              <a:buNone/>
            </a:pPr>
            <a:r>
              <a:rPr lang="en-US" sz="2400" dirty="0">
                <a:latin typeface="Trebuchet MS" panose="020B0603020202020204" pitchFamily="34" charset="0"/>
                <a:cs typeface="Arial" pitchFamily="34" charset="0"/>
                <a:hlinkClick r:id="rId6"/>
              </a:rPr>
              <a:t>skey@grandsalineisd.net</a:t>
            </a:r>
            <a:endParaRPr lang="en-US" sz="2400" dirty="0">
              <a:latin typeface="Trebuchet MS" panose="020B0603020202020204" pitchFamily="34" charset="0"/>
              <a:cs typeface="Arial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70104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/>
              <a:t>Foundation High School Program with Endorsements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9067800" cy="5715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FFFFFF"/>
                </a:solidFill>
                <a:latin typeface="Calibri" pitchFamily="34" charset="0"/>
              </a:rPr>
              <a:t>An endorsement requires the Foundation High School Program </a:t>
            </a:r>
            <a:r>
              <a:rPr lang="en-US" sz="2800" b="1" u="sng" dirty="0">
                <a:solidFill>
                  <a:srgbClr val="FFFFFF"/>
                </a:solidFill>
                <a:latin typeface="Calibri" pitchFamily="34" charset="0"/>
              </a:rPr>
              <a:t>and</a:t>
            </a:r>
            <a:r>
              <a:rPr lang="en-US" sz="2800" dirty="0">
                <a:solidFill>
                  <a:srgbClr val="FFFFFF"/>
                </a:solidFill>
                <a:latin typeface="Calibri" pitchFamily="34" charset="0"/>
              </a:rPr>
              <a:t>: </a:t>
            </a:r>
          </a:p>
          <a:p>
            <a:pPr>
              <a:buNone/>
            </a:pPr>
            <a:r>
              <a:rPr lang="en-US" sz="2800" dirty="0">
                <a:solidFill>
                  <a:srgbClr val="FFFFFF"/>
                </a:solidFill>
                <a:latin typeface="Calibri" pitchFamily="34" charset="0"/>
              </a:rPr>
              <a:t>	• An additional advanced mathematics course = 4 total credits</a:t>
            </a:r>
          </a:p>
          <a:p>
            <a:pPr>
              <a:buNone/>
            </a:pPr>
            <a:r>
              <a:rPr lang="en-US" sz="2800" dirty="0">
                <a:solidFill>
                  <a:srgbClr val="FFFFFF"/>
                </a:solidFill>
                <a:latin typeface="Calibri" pitchFamily="34" charset="0"/>
              </a:rPr>
              <a:t>	• An additional advanced science course </a:t>
            </a:r>
          </a:p>
          <a:p>
            <a:pPr>
              <a:buNone/>
            </a:pPr>
            <a:r>
              <a:rPr lang="en-US" sz="2800" dirty="0">
                <a:solidFill>
                  <a:srgbClr val="FFFFFF"/>
                </a:solidFill>
                <a:latin typeface="Calibri" pitchFamily="34" charset="0"/>
              </a:rPr>
              <a:t>	= 4 total credits</a:t>
            </a:r>
          </a:p>
          <a:p>
            <a:pPr>
              <a:buNone/>
            </a:pPr>
            <a:r>
              <a:rPr lang="en-US" sz="2800" dirty="0">
                <a:solidFill>
                  <a:srgbClr val="FFFFFF"/>
                </a:solidFill>
                <a:latin typeface="Calibri" pitchFamily="34" charset="0"/>
              </a:rPr>
              <a:t>	• Coherent sequence of 4+ credits in a career path/concentrated area of study</a:t>
            </a:r>
          </a:p>
          <a:p>
            <a:pPr algn="r">
              <a:buNone/>
            </a:pPr>
            <a:r>
              <a:rPr lang="en-US" sz="4200" dirty="0">
                <a:solidFill>
                  <a:srgbClr val="FFFFFF"/>
                </a:solidFill>
                <a:latin typeface="Calibri" pitchFamily="34" charset="0"/>
              </a:rPr>
              <a:t>(26 Credits Total)</a:t>
            </a: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62484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Endorsement Areas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sz="3600" dirty="0">
                <a:solidFill>
                  <a:srgbClr val="FFFFFF"/>
                </a:solidFill>
                <a:latin typeface="+mj-lt"/>
              </a:rPr>
              <a:t>STEM – Science, Technology, Engineering &amp; Mathematics</a:t>
            </a:r>
          </a:p>
          <a:p>
            <a:pPr>
              <a:spcAft>
                <a:spcPts val="1200"/>
              </a:spcAft>
            </a:pPr>
            <a:r>
              <a:rPr lang="en-US" sz="3600" dirty="0">
                <a:solidFill>
                  <a:srgbClr val="FFFFFF"/>
                </a:solidFill>
                <a:latin typeface="+mj-lt"/>
              </a:rPr>
              <a:t>Business &amp; Industry</a:t>
            </a:r>
          </a:p>
          <a:p>
            <a:pPr>
              <a:spcAft>
                <a:spcPts val="1200"/>
              </a:spcAft>
            </a:pPr>
            <a:r>
              <a:rPr lang="en-US" sz="3600" dirty="0">
                <a:solidFill>
                  <a:srgbClr val="FFFFFF"/>
                </a:solidFill>
                <a:latin typeface="+mj-lt"/>
              </a:rPr>
              <a:t>Public Services</a:t>
            </a:r>
          </a:p>
          <a:p>
            <a:pPr>
              <a:spcAft>
                <a:spcPts val="1200"/>
              </a:spcAft>
            </a:pPr>
            <a:r>
              <a:rPr lang="en-US" sz="3600" dirty="0">
                <a:solidFill>
                  <a:srgbClr val="FFFFFF"/>
                </a:solidFill>
                <a:latin typeface="+mj-lt"/>
              </a:rPr>
              <a:t>Arts &amp; Humanities</a:t>
            </a:r>
          </a:p>
          <a:p>
            <a:pPr>
              <a:spcAft>
                <a:spcPts val="1200"/>
              </a:spcAft>
            </a:pPr>
            <a:r>
              <a:rPr lang="en-US" sz="3600" dirty="0">
                <a:solidFill>
                  <a:srgbClr val="FFFFFF"/>
                </a:solidFill>
                <a:latin typeface="+mj-lt"/>
              </a:rPr>
              <a:t>Multi-Disciplinary</a:t>
            </a: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313688"/>
          </a:xfrm>
        </p:spPr>
        <p:txBody>
          <a:bodyPr>
            <a:normAutofit/>
          </a:bodyPr>
          <a:lstStyle/>
          <a:p>
            <a:r>
              <a:rPr lang="en-US" b="1" dirty="0"/>
              <a:t>STEM Science, Technology, Engineering, Mathematics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2286000"/>
            <a:ext cx="8382000" cy="3354765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3200" b="1" u="sng" dirty="0">
                <a:solidFill>
                  <a:srgbClr val="FFFFFF"/>
                </a:solidFill>
                <a:latin typeface="+mj-lt"/>
              </a:rPr>
              <a:t>GSHS PATHWAY OPTIONS:</a:t>
            </a:r>
          </a:p>
          <a:p>
            <a:pPr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+mj-lt"/>
              </a:rPr>
              <a:t>Math</a:t>
            </a:r>
          </a:p>
          <a:p>
            <a:pPr lvl="1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+mj-lt"/>
              </a:rPr>
              <a:t>Algebra I , Geometry, Algebra II and 2 advanced math courses </a:t>
            </a:r>
          </a:p>
          <a:p>
            <a:pPr lvl="2">
              <a:spcAft>
                <a:spcPts val="1200"/>
              </a:spcAft>
              <a:buFont typeface="Arial" pitchFamily="34" charset="0"/>
              <a:buChar char="•"/>
            </a:pPr>
            <a:r>
              <a:rPr lang="en-US" sz="3200" dirty="0">
                <a:solidFill>
                  <a:srgbClr val="FFFFFF"/>
                </a:solidFill>
                <a:latin typeface="+mj-lt"/>
              </a:rPr>
              <a:t>DC College Algebra, Pre-Cal, Stats &amp; Calculus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"/>
            <a:ext cx="7467600" cy="914400"/>
          </a:xfrm>
        </p:spPr>
        <p:txBody>
          <a:bodyPr>
            <a:normAutofit/>
          </a:bodyPr>
          <a:lstStyle/>
          <a:p>
            <a:r>
              <a:rPr lang="en-US" b="1" dirty="0"/>
              <a:t>Business &amp; Industry Endorsement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838200"/>
            <a:ext cx="6781800" cy="5638800"/>
          </a:xfrm>
          <a:ln w="25400">
            <a:solidFill>
              <a:schemeClr val="accent1"/>
            </a:solidFill>
          </a:ln>
        </p:spPr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b="1" u="sng" dirty="0">
              <a:latin typeface="+mj-lt"/>
            </a:endParaRPr>
          </a:p>
          <a:p>
            <a:pPr>
              <a:buNone/>
            </a:pPr>
            <a:r>
              <a:rPr lang="en-US" sz="5900" b="1" u="sng" dirty="0">
                <a:solidFill>
                  <a:srgbClr val="FFFFFF"/>
                </a:solidFill>
                <a:latin typeface="+mj-lt"/>
              </a:rPr>
              <a:t>GSHS PATHWAY OPTIONS:</a:t>
            </a:r>
          </a:p>
          <a:p>
            <a:pPr lvl="1"/>
            <a:r>
              <a:rPr lang="en-US" sz="5900" dirty="0">
                <a:solidFill>
                  <a:srgbClr val="FFFFFF"/>
                </a:solidFill>
                <a:latin typeface="+mj-lt"/>
              </a:rPr>
              <a:t>Agribusiness</a:t>
            </a:r>
          </a:p>
          <a:p>
            <a:pPr lvl="1"/>
            <a:r>
              <a:rPr lang="en-US" sz="5900" dirty="0">
                <a:solidFill>
                  <a:srgbClr val="FFFFFF"/>
                </a:solidFill>
                <a:latin typeface="+mj-lt"/>
              </a:rPr>
              <a:t>Animal Science</a:t>
            </a:r>
          </a:p>
          <a:p>
            <a:pPr lvl="1"/>
            <a:r>
              <a:rPr lang="en-US" sz="5900" dirty="0">
                <a:solidFill>
                  <a:srgbClr val="FFFFFF"/>
                </a:solidFill>
                <a:latin typeface="+mj-lt"/>
              </a:rPr>
              <a:t>Business Management</a:t>
            </a:r>
          </a:p>
          <a:p>
            <a:pPr lvl="1"/>
            <a:r>
              <a:rPr lang="en-US" sz="5900" dirty="0">
                <a:solidFill>
                  <a:srgbClr val="FFFFFF"/>
                </a:solidFill>
                <a:latin typeface="+mj-lt"/>
              </a:rPr>
              <a:t>Computer Programming</a:t>
            </a:r>
          </a:p>
          <a:p>
            <a:pPr lvl="1"/>
            <a:r>
              <a:rPr lang="en-US" sz="5900" dirty="0">
                <a:solidFill>
                  <a:srgbClr val="FFFFFF"/>
                </a:solidFill>
                <a:latin typeface="+mj-lt"/>
              </a:rPr>
              <a:t>Digital Art/Photography</a:t>
            </a:r>
          </a:p>
          <a:p>
            <a:pPr lvl="1"/>
            <a:r>
              <a:rPr lang="en-US" sz="5900" dirty="0">
                <a:solidFill>
                  <a:srgbClr val="FFFFFF"/>
                </a:solidFill>
                <a:latin typeface="+mj-lt"/>
              </a:rPr>
              <a:t>Finance</a:t>
            </a:r>
          </a:p>
          <a:p>
            <a:pPr lvl="1"/>
            <a:r>
              <a:rPr lang="en-US" sz="5900" dirty="0">
                <a:solidFill>
                  <a:srgbClr val="FFFFFF"/>
                </a:solidFill>
                <a:latin typeface="+mj-lt"/>
              </a:rPr>
              <a:t>Horticulture</a:t>
            </a:r>
          </a:p>
          <a:p>
            <a:pPr lvl="1"/>
            <a:r>
              <a:rPr lang="en-US" sz="5900" dirty="0">
                <a:solidFill>
                  <a:srgbClr val="FFFFFF"/>
                </a:solidFill>
                <a:latin typeface="+mj-lt"/>
              </a:rPr>
              <a:t>Metal Fabrication</a:t>
            </a:r>
          </a:p>
          <a:p>
            <a:pPr lvl="1"/>
            <a:r>
              <a:rPr lang="en-US" sz="5900" dirty="0">
                <a:solidFill>
                  <a:srgbClr val="FFFFFF"/>
                </a:solidFill>
                <a:latin typeface="+mj-lt"/>
              </a:rPr>
              <a:t>Wildlife	</a:t>
            </a:r>
          </a:p>
          <a:p>
            <a:pPr>
              <a:buClr>
                <a:schemeClr val="accent1"/>
              </a:buClr>
              <a:buFont typeface="Arial" pitchFamily="34" charset="0"/>
              <a:buChar char="•"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72312"/>
          </a:xfrm>
        </p:spPr>
        <p:txBody>
          <a:bodyPr>
            <a:normAutofit/>
          </a:bodyPr>
          <a:lstStyle/>
          <a:p>
            <a:r>
              <a:rPr lang="en-US" b="1" dirty="0"/>
              <a:t>Public Services Endorsement 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81000" y="1114354"/>
            <a:ext cx="8305800" cy="5362646"/>
          </a:xfrm>
          <a:prstGeom prst="rect">
            <a:avLst/>
          </a:prstGeom>
          <a:ln w="25400">
            <a:solidFill>
              <a:schemeClr val="accent1"/>
            </a:solidFill>
          </a:ln>
        </p:spPr>
        <p:txBody>
          <a:bodyPr vert="horz">
            <a:normAutofit lnSpcReduction="10000"/>
          </a:bodyPr>
          <a:lstStyle/>
          <a:p>
            <a:r>
              <a:rPr lang="en-US" sz="3800" b="1" u="sng" dirty="0">
                <a:solidFill>
                  <a:srgbClr val="FFFFFF"/>
                </a:solidFill>
                <a:latin typeface="+mj-lt"/>
              </a:rPr>
              <a:t>GSHS PATHWAY OPTIONS:</a:t>
            </a:r>
          </a:p>
          <a:p>
            <a:endParaRPr lang="en-US" sz="1200" b="1" u="sng" dirty="0">
              <a:solidFill>
                <a:srgbClr val="FFFFFF"/>
              </a:solidFill>
              <a:latin typeface="+mj-lt"/>
            </a:endParaRPr>
          </a:p>
          <a:p>
            <a:pPr marL="274320">
              <a:buFont typeface="Arial" pitchFamily="34" charset="0"/>
              <a:buChar char="•"/>
            </a:pPr>
            <a:r>
              <a:rPr lang="en-US" sz="3800" dirty="0">
                <a:solidFill>
                  <a:srgbClr val="FFFFFF"/>
                </a:solidFill>
                <a:latin typeface="+mj-lt"/>
              </a:rPr>
              <a:t>Health Science</a:t>
            </a:r>
          </a:p>
          <a:p>
            <a:pPr marL="731520" lvl="1">
              <a:buFont typeface="Arial" pitchFamily="34" charset="0"/>
              <a:buChar char="•"/>
            </a:pPr>
            <a:r>
              <a:rPr lang="en-US" sz="2800" dirty="0">
                <a:solidFill>
                  <a:srgbClr val="FFFFFF"/>
                </a:solidFill>
                <a:latin typeface="+mj-lt"/>
              </a:rPr>
              <a:t>Medical Certifications - Phlebotomy, Pharmacy Technician, Medical Assistant, EKG, Medical Health Records, Billing &amp; Coding and Patient Care Technician, EMT</a:t>
            </a:r>
          </a:p>
          <a:p>
            <a:pPr marL="731520" lvl="1"/>
            <a:endParaRPr lang="en-US" sz="2400" dirty="0">
              <a:solidFill>
                <a:srgbClr val="FFFFFF"/>
              </a:solidFill>
              <a:latin typeface="+mj-lt"/>
            </a:endParaRPr>
          </a:p>
          <a:p>
            <a:pPr marL="274320">
              <a:buFont typeface="Arial" pitchFamily="34" charset="0"/>
              <a:buChar char="•"/>
            </a:pPr>
            <a:r>
              <a:rPr lang="en-US" sz="3800" dirty="0">
                <a:solidFill>
                  <a:srgbClr val="FFFFFF"/>
                </a:solidFill>
                <a:latin typeface="+mj-lt"/>
              </a:rPr>
              <a:t>Public Safety</a:t>
            </a:r>
          </a:p>
          <a:p>
            <a:pPr marL="731520" lvl="1">
              <a:buFont typeface="Arial" pitchFamily="34" charset="0"/>
              <a:buChar char="•"/>
            </a:pPr>
            <a:r>
              <a:rPr lang="en-US" sz="2800" dirty="0">
                <a:solidFill>
                  <a:srgbClr val="FFFFFF"/>
                </a:solidFill>
              </a:rPr>
              <a:t>Firefighter Certification</a:t>
            </a:r>
          </a:p>
          <a:p>
            <a:pPr marL="731520" lvl="1"/>
            <a:endParaRPr lang="en-US" sz="2800" dirty="0">
              <a:solidFill>
                <a:srgbClr val="FFFFFF"/>
              </a:solidFill>
              <a:latin typeface="+mj-lt"/>
            </a:endParaRPr>
          </a:p>
          <a:p>
            <a:pPr marL="274320">
              <a:buFont typeface="Arial" pitchFamily="34" charset="0"/>
              <a:buChar char="•"/>
            </a:pPr>
            <a:r>
              <a:rPr lang="en-US" sz="3800" dirty="0">
                <a:solidFill>
                  <a:srgbClr val="FFFFFF"/>
                </a:solidFill>
                <a:latin typeface="+mj-lt"/>
              </a:rPr>
              <a:t>Education</a:t>
            </a: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838200"/>
          </a:xfrm>
        </p:spPr>
        <p:txBody>
          <a:bodyPr>
            <a:normAutofit/>
          </a:bodyPr>
          <a:lstStyle/>
          <a:p>
            <a:r>
              <a:rPr lang="en-US" b="1" dirty="0"/>
              <a:t>Arts and Humanities Endorsement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698" y="1219200"/>
            <a:ext cx="8378301" cy="5562600"/>
          </a:xfrm>
          <a:ln w="25400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r>
              <a:rPr lang="en-US" sz="3600" b="1" u="sng" dirty="0">
                <a:solidFill>
                  <a:srgbClr val="FFFFFF"/>
                </a:solidFill>
                <a:latin typeface="+mj-lt"/>
              </a:rPr>
              <a:t>GSHS PATHWAY OPTIONS:</a:t>
            </a:r>
          </a:p>
          <a:p>
            <a:r>
              <a:rPr lang="en-US" sz="2800" dirty="0">
                <a:solidFill>
                  <a:srgbClr val="FFFFFF"/>
                </a:solidFill>
                <a:latin typeface="+mj-lt"/>
              </a:rPr>
              <a:t>Social Studies</a:t>
            </a:r>
          </a:p>
          <a:p>
            <a:pPr lvl="1"/>
            <a:r>
              <a:rPr lang="en-US" sz="2800" dirty="0">
                <a:solidFill>
                  <a:srgbClr val="FFFFFF"/>
                </a:solidFill>
                <a:latin typeface="+mj-lt"/>
              </a:rPr>
              <a:t>5 credits </a:t>
            </a:r>
          </a:p>
          <a:p>
            <a:r>
              <a:rPr lang="en-US" sz="2800" dirty="0">
                <a:solidFill>
                  <a:srgbClr val="FFFFFF"/>
                </a:solidFill>
                <a:latin typeface="+mj-lt"/>
              </a:rPr>
              <a:t>Spanish</a:t>
            </a:r>
          </a:p>
          <a:p>
            <a:pPr lvl="1"/>
            <a:r>
              <a:rPr lang="en-US" sz="2800" dirty="0">
                <a:solidFill>
                  <a:srgbClr val="FFFFFF"/>
                </a:solidFill>
                <a:latin typeface="+mj-lt"/>
              </a:rPr>
              <a:t>4 credits of the same language</a:t>
            </a:r>
          </a:p>
          <a:p>
            <a:r>
              <a:rPr lang="en-US" sz="2800" dirty="0">
                <a:solidFill>
                  <a:srgbClr val="FFFFFF"/>
                </a:solidFill>
                <a:latin typeface="+mj-lt"/>
              </a:rPr>
              <a:t>Fine Arts – Band, Art &amp; Theater</a:t>
            </a:r>
          </a:p>
          <a:p>
            <a:pPr lvl="1"/>
            <a:r>
              <a:rPr lang="en-US" sz="2800" dirty="0">
                <a:solidFill>
                  <a:srgbClr val="FFFFFF"/>
                </a:solidFill>
                <a:latin typeface="+mj-lt"/>
              </a:rPr>
              <a:t>4 credits in the same area OR</a:t>
            </a:r>
          </a:p>
          <a:p>
            <a:pPr lvl="1"/>
            <a:r>
              <a:rPr lang="en-US" sz="2800" dirty="0">
                <a:solidFill>
                  <a:srgbClr val="FFFFFF"/>
                </a:solidFill>
                <a:latin typeface="+mj-lt"/>
              </a:rPr>
              <a:t>2 credits in one area and 2 credits in a different fine arts area</a:t>
            </a: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1"/>
  <p:tag name="TIME" val="15"/>
</p:tagLst>
</file>

<file path=ppt/theme/theme1.xml><?xml version="1.0" encoding="utf-8"?>
<a:theme xmlns:a="http://schemas.openxmlformats.org/drawingml/2006/main" name="Facet">
  <a:themeElements>
    <a:clrScheme name="Custom 7">
      <a:dk1>
        <a:srgbClr val="000000"/>
      </a:dk1>
      <a:lt1>
        <a:srgbClr val="E48312"/>
      </a:lt1>
      <a:dk2>
        <a:srgbClr val="000000"/>
      </a:dk2>
      <a:lt2>
        <a:srgbClr val="7F7F7F"/>
      </a:lt2>
      <a:accent1>
        <a:srgbClr val="E48312"/>
      </a:accent1>
      <a:accent2>
        <a:srgbClr val="DB7713"/>
      </a:accent2>
      <a:accent3>
        <a:srgbClr val="7F7F7F"/>
      </a:accent3>
      <a:accent4>
        <a:srgbClr val="EE912A"/>
      </a:accent4>
      <a:accent5>
        <a:srgbClr val="000000"/>
      </a:accent5>
      <a:accent6>
        <a:srgbClr val="E48312"/>
      </a:accent6>
      <a:hlink>
        <a:srgbClr val="000000"/>
      </a:hlink>
      <a:folHlink>
        <a:srgbClr val="8C8C8C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1770</TotalTime>
  <Words>1369</Words>
  <Application>Microsoft Office PowerPoint</Application>
  <PresentationFormat>On-screen Show (4:3)</PresentationFormat>
  <Paragraphs>264</Paragraphs>
  <Slides>34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1" baseType="lpstr">
      <vt:lpstr>Arial</vt:lpstr>
      <vt:lpstr>Calibri</vt:lpstr>
      <vt:lpstr>Trebuchet MS</vt:lpstr>
      <vt:lpstr>Wingdings</vt:lpstr>
      <vt:lpstr>Wingdings 2</vt:lpstr>
      <vt:lpstr>Wingdings 3</vt:lpstr>
      <vt:lpstr>Facet</vt:lpstr>
      <vt:lpstr>Grand Saline High School Orientation</vt:lpstr>
      <vt:lpstr>   Graduation Requirements</vt:lpstr>
      <vt:lpstr>Foundation High School Program  </vt:lpstr>
      <vt:lpstr>Foundation High School Program with Endorsements </vt:lpstr>
      <vt:lpstr>Endorsement Areas</vt:lpstr>
      <vt:lpstr>STEM Science, Technology, Engineering, Mathematics </vt:lpstr>
      <vt:lpstr>Business &amp; Industry Endorsement </vt:lpstr>
      <vt:lpstr>Public Services Endorsement </vt:lpstr>
      <vt:lpstr>Arts and Humanities Endorsement</vt:lpstr>
      <vt:lpstr>Multidisciplinary Studies Endorsement</vt:lpstr>
      <vt:lpstr>What else do I need to know?</vt:lpstr>
      <vt:lpstr>What else do I need to know?</vt:lpstr>
      <vt:lpstr>What else do I need to know?</vt:lpstr>
      <vt:lpstr>How Will Students Select an Endorsement? </vt:lpstr>
      <vt:lpstr>College Opportunities</vt:lpstr>
      <vt:lpstr>Dual Credit</vt:lpstr>
      <vt:lpstr>TJC Promise</vt:lpstr>
      <vt:lpstr>Other Opportunities</vt:lpstr>
      <vt:lpstr>What else do I need to know?</vt:lpstr>
      <vt:lpstr>What else do I need to know?</vt:lpstr>
      <vt:lpstr>What else do I need to know?</vt:lpstr>
      <vt:lpstr>Student/Parent Consent Form  Associate Degree Checklist &amp; Course Options  </vt:lpstr>
      <vt:lpstr>Steps to Dual Credit Program</vt:lpstr>
      <vt:lpstr>Course Options</vt:lpstr>
      <vt:lpstr>PowerPoint Presentation</vt:lpstr>
      <vt:lpstr>PowerPoint Presentation</vt:lpstr>
      <vt:lpstr>Responsibilities</vt:lpstr>
      <vt:lpstr>Responsibilities</vt:lpstr>
      <vt:lpstr>Texas Success Initiative Assessment</vt:lpstr>
      <vt:lpstr>Forms</vt:lpstr>
      <vt:lpstr>Transferring Courses</vt:lpstr>
      <vt:lpstr>PowerPoint Presentation</vt:lpstr>
      <vt:lpstr>What’s Next?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House Bill 5 (HB 5)  Graduation Requirements &amp; Local Policy</dc:title>
  <dc:creator>admin2</dc:creator>
  <cp:lastModifiedBy>Robin Goff</cp:lastModifiedBy>
  <cp:revision>117</cp:revision>
  <cp:lastPrinted>2022-11-17T18:25:53Z</cp:lastPrinted>
  <dcterms:created xsi:type="dcterms:W3CDTF">2014-05-13T02:43:38Z</dcterms:created>
  <dcterms:modified xsi:type="dcterms:W3CDTF">2025-05-12T17:01:46Z</dcterms:modified>
</cp:coreProperties>
</file>